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1970" cy="6858000"/>
  <p:notesSz cx="6858000" cy="1219197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jp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jp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image" Target="../media/image-13-6.png"/><Relationship Id="rId7" Type="http://schemas.openxmlformats.org/officeDocument/2006/relationships/image" Target="../media/image-13-7.png"/><Relationship Id="rId8" Type="http://schemas.openxmlformats.org/officeDocument/2006/relationships/image" Target="../media/image-13-8.png"/><Relationship Id="rId9" Type="http://schemas.openxmlformats.org/officeDocument/2006/relationships/image" Target="../media/image-13-9.png"/><Relationship Id="rId10" Type="http://schemas.openxmlformats.org/officeDocument/2006/relationships/image" Target="../media/image-13-10.jp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jp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png"/><Relationship Id="rId6" Type="http://schemas.openxmlformats.org/officeDocument/2006/relationships/image" Target="../media/image-15-6.png"/><Relationship Id="rId7" Type="http://schemas.openxmlformats.org/officeDocument/2006/relationships/image" Target="../media/image-15-7.png"/><Relationship Id="rId8" Type="http://schemas.openxmlformats.org/officeDocument/2006/relationships/image" Target="../media/image-15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jp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image" Target="../media/image-2-12.png"/><Relationship Id="rId13" Type="http://schemas.openxmlformats.org/officeDocument/2006/relationships/image" Target="../media/image-2-13.png"/><Relationship Id="rId14" Type="http://schemas.openxmlformats.org/officeDocument/2006/relationships/image" Target="../media/image-2-14.png"/><Relationship Id="rId15" Type="http://schemas.openxmlformats.org/officeDocument/2006/relationships/slideLayout" Target="../slideLayouts/slideLayout1.xml"/><Relationship Id="rId1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image" Target="../media/image-4-12.png"/><Relationship Id="rId13" Type="http://schemas.openxmlformats.org/officeDocument/2006/relationships/image" Target="../media/image-4-13.png"/><Relationship Id="rId14" Type="http://schemas.openxmlformats.org/officeDocument/2006/relationships/image" Target="../media/image-4-14.png"/><Relationship Id="rId15" Type="http://schemas.openxmlformats.org/officeDocument/2006/relationships/image" Target="../media/image-4-15.png"/><Relationship Id="rId16" Type="http://schemas.openxmlformats.org/officeDocument/2006/relationships/slideLayout" Target="../slideLayouts/slideLayout1.xml"/><Relationship Id="rId1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png"/><Relationship Id="rId13" Type="http://schemas.openxmlformats.org/officeDocument/2006/relationships/image" Target="../media/image-5-13.png"/><Relationship Id="rId14" Type="http://schemas.openxmlformats.org/officeDocument/2006/relationships/image" Target="../media/image-5-14.png"/><Relationship Id="rId15" Type="http://schemas.openxmlformats.org/officeDocument/2006/relationships/image" Target="../media/image-5-15.png"/><Relationship Id="rId16" Type="http://schemas.openxmlformats.org/officeDocument/2006/relationships/image" Target="../media/image-5-16.png"/><Relationship Id="rId17" Type="http://schemas.openxmlformats.org/officeDocument/2006/relationships/image" Target="../media/image-5-17.png"/><Relationship Id="rId18" Type="http://schemas.openxmlformats.org/officeDocument/2006/relationships/image" Target="../media/image-5-18.png"/><Relationship Id="rId19" Type="http://schemas.openxmlformats.org/officeDocument/2006/relationships/image" Target="../media/image-5-19.png"/><Relationship Id="rId20" Type="http://schemas.openxmlformats.org/officeDocument/2006/relationships/image" Target="../media/image-5-20.png"/><Relationship Id="rId21" Type="http://schemas.openxmlformats.org/officeDocument/2006/relationships/image" Target="../media/image-5-21.png"/><Relationship Id="rId22" Type="http://schemas.openxmlformats.org/officeDocument/2006/relationships/image" Target="../media/image-5-22.png"/><Relationship Id="rId23" Type="http://schemas.openxmlformats.org/officeDocument/2006/relationships/image" Target="../media/image-5-23.png"/><Relationship Id="rId24" Type="http://schemas.openxmlformats.org/officeDocument/2006/relationships/image" Target="../media/image-5-24.png"/><Relationship Id="rId25" Type="http://schemas.openxmlformats.org/officeDocument/2006/relationships/image" Target="../media/image-5-25.png"/><Relationship Id="rId26" Type="http://schemas.openxmlformats.org/officeDocument/2006/relationships/image" Target="../media/image-5-26.png"/><Relationship Id="rId27" Type="http://schemas.openxmlformats.org/officeDocument/2006/relationships/image" Target="../media/image-5-27.png"/><Relationship Id="rId28" Type="http://schemas.openxmlformats.org/officeDocument/2006/relationships/slideLayout" Target="../slideLayouts/slideLayout1.xml"/><Relationship Id="rId2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image" Target="../media/image-7-14.png"/><Relationship Id="rId15" Type="http://schemas.openxmlformats.org/officeDocument/2006/relationships/image" Target="../media/image-7-15.png"/><Relationship Id="rId16" Type="http://schemas.openxmlformats.org/officeDocument/2006/relationships/image" Target="../media/image-7-16.png"/><Relationship Id="rId17" Type="http://schemas.openxmlformats.org/officeDocument/2006/relationships/image" Target="../media/image-7-17.png"/><Relationship Id="rId18" Type="http://schemas.openxmlformats.org/officeDocument/2006/relationships/image" Target="../media/image-7-18.png"/><Relationship Id="rId19" Type="http://schemas.openxmlformats.org/officeDocument/2006/relationships/image" Target="../media/image-7-19.png"/><Relationship Id="rId20" Type="http://schemas.openxmlformats.org/officeDocument/2006/relationships/image" Target="../media/image-7-20.png"/><Relationship Id="rId21" Type="http://schemas.openxmlformats.org/officeDocument/2006/relationships/image" Target="../media/image-7-21.png"/><Relationship Id="rId22" Type="http://schemas.openxmlformats.org/officeDocument/2006/relationships/image" Target="../media/image-7-22.png"/><Relationship Id="rId23" Type="http://schemas.openxmlformats.org/officeDocument/2006/relationships/image" Target="../media/image-7-23.png"/><Relationship Id="rId24" Type="http://schemas.openxmlformats.org/officeDocument/2006/relationships/image" Target="../media/image-7-24.png"/><Relationship Id="rId25" Type="http://schemas.openxmlformats.org/officeDocument/2006/relationships/image" Target="../media/image-7-25.png"/><Relationship Id="rId26" Type="http://schemas.openxmlformats.org/officeDocument/2006/relationships/image" Target="../media/image-7-26.png"/><Relationship Id="rId27" Type="http://schemas.openxmlformats.org/officeDocument/2006/relationships/image" Target="../media/image-7-27.png"/><Relationship Id="rId28" Type="http://schemas.openxmlformats.org/officeDocument/2006/relationships/image" Target="../media/image-7-28.png"/><Relationship Id="rId29" Type="http://schemas.openxmlformats.org/officeDocument/2006/relationships/image" Target="../media/image-7-29.png"/><Relationship Id="rId30" Type="http://schemas.openxmlformats.org/officeDocument/2006/relationships/slideLayout" Target="../slideLayouts/slideLayout1.xml"/><Relationship Id="rId3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jp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wnmr381o9-176767783084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/var/folders/1y/yzhkrds14j1gm67qjvlds8tm7vvy2b/T/icon-icon-jks2hh606-17676778309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90613"/>
            <a:ext cx="257175" cy="3429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9600" y="1595438"/>
            <a:ext cx="5596128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00"/>
              </a:lnSpc>
              <a:spcAft>
                <a:spcPts val="1800"/>
              </a:spcAft>
              <a:buNone/>
            </a:pPr>
            <a:r>
              <a:rPr lang="en-US" sz="4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iOS </a:t>
            </a:r>
            <a:pPr algn="l" indent="0" marL="0">
              <a:lnSpc>
                <a:spcPts val="4500"/>
              </a:lnSpc>
              <a:spcAft>
                <a:spcPts val="1800"/>
              </a:spcAft>
              <a:buNone/>
            </a:pPr>
            <a:r>
              <a:rPr lang="en-US" sz="4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26</a:t>
            </a:r>
            <a:endParaRPr lang="en-US" sz="4500" dirty="0"/>
          </a:p>
        </p:txBody>
      </p:sp>
      <p:sp>
        <p:nvSpPr>
          <p:cNvPr id="5" name="Text 1"/>
          <p:cNvSpPr/>
          <p:nvPr/>
        </p:nvSpPr>
        <p:spPr>
          <a:xfrm>
            <a:off x="609600" y="2395538"/>
            <a:ext cx="5596128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spcAft>
                <a:spcPts val="3600"/>
              </a:spcAft>
              <a:buNone/>
            </a:pPr>
            <a:r>
              <a:rPr lang="en-US" sz="27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The Next Evolution</a:t>
            </a:r>
            <a:endParaRPr lang="en-US" sz="2700" dirty="0"/>
          </a:p>
        </p:txBody>
      </p:sp>
      <p:sp>
        <p:nvSpPr>
          <p:cNvPr id="6" name="Shape 2"/>
          <p:cNvSpPr/>
          <p:nvPr/>
        </p:nvSpPr>
        <p:spPr>
          <a:xfrm>
            <a:off x="609600" y="3233738"/>
            <a:ext cx="4267200" cy="514350"/>
          </a:xfrm>
          <a:prstGeom prst="roundRect">
            <a:avLst>
              <a:gd name="adj" fmla="val 29630"/>
            </a:avLst>
          </a:prstGeom>
          <a:ln/>
        </p:spPr>
      </p:sp>
      <p:sp>
        <p:nvSpPr>
          <p:cNvPr id="7" name="Text 3"/>
          <p:cNvSpPr/>
          <p:nvPr/>
        </p:nvSpPr>
        <p:spPr>
          <a:xfrm>
            <a:off x="809625" y="3357563"/>
            <a:ext cx="394449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Liquid Glass</a:t>
            </a:r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Design Language</a:t>
            </a:r>
            <a:endParaRPr lang="en-US" sz="1350" dirty="0"/>
          </a:p>
        </p:txBody>
      </p:sp>
      <p:sp>
        <p:nvSpPr>
          <p:cNvPr id="8" name="Shape 4"/>
          <p:cNvSpPr/>
          <p:nvPr/>
        </p:nvSpPr>
        <p:spPr>
          <a:xfrm>
            <a:off x="609600" y="3900488"/>
            <a:ext cx="4267200" cy="514350"/>
          </a:xfrm>
          <a:prstGeom prst="roundRect">
            <a:avLst>
              <a:gd name="adj" fmla="val 29630"/>
            </a:avLst>
          </a:prstGeom>
          <a:ln/>
        </p:spPr>
      </p:sp>
      <p:sp>
        <p:nvSpPr>
          <p:cNvPr id="9" name="Text 5"/>
          <p:cNvSpPr/>
          <p:nvPr/>
        </p:nvSpPr>
        <p:spPr>
          <a:xfrm>
            <a:off x="809625" y="4024313"/>
            <a:ext cx="394449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Intelligence</a:t>
            </a:r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Integration</a:t>
            </a:r>
            <a:endParaRPr lang="en-US" sz="1350" dirty="0"/>
          </a:p>
        </p:txBody>
      </p:sp>
      <p:sp>
        <p:nvSpPr>
          <p:cNvPr id="10" name="Shape 6"/>
          <p:cNvSpPr/>
          <p:nvPr/>
        </p:nvSpPr>
        <p:spPr>
          <a:xfrm>
            <a:off x="609600" y="4567238"/>
            <a:ext cx="4267200" cy="514350"/>
          </a:xfrm>
          <a:prstGeom prst="roundRect">
            <a:avLst>
              <a:gd name="adj" fmla="val 29630"/>
            </a:avLst>
          </a:prstGeom>
          <a:ln/>
        </p:spPr>
      </p:sp>
      <p:sp>
        <p:nvSpPr>
          <p:cNvPr id="11" name="Text 7"/>
          <p:cNvSpPr/>
          <p:nvPr/>
        </p:nvSpPr>
        <p:spPr>
          <a:xfrm>
            <a:off x="809625" y="4691063"/>
            <a:ext cx="394449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</a:t>
            </a:r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Communication</a:t>
            </a:r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Features</a:t>
            </a:r>
            <a:endParaRPr lang="en-US" sz="1350" dirty="0"/>
          </a:p>
        </p:txBody>
      </p:sp>
      <p:sp>
        <p:nvSpPr>
          <p:cNvPr id="12" name="Text 8"/>
          <p:cNvSpPr/>
          <p:nvPr/>
        </p:nvSpPr>
        <p:spPr>
          <a:xfrm>
            <a:off x="609600" y="5538788"/>
            <a:ext cx="559612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3600"/>
              </a:spcBef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June 2025</a:t>
            </a:r>
            <a:endParaRPr lang="en-US" sz="1200" dirty="0"/>
          </a:p>
        </p:txBody>
      </p:sp>
      <p:sp>
        <p:nvSpPr>
          <p:cNvPr id="13" name="Shape 9"/>
          <p:cNvSpPr/>
          <p:nvPr/>
        </p:nvSpPr>
        <p:spPr>
          <a:xfrm>
            <a:off x="6041884" y="1719683"/>
            <a:ext cx="6204233" cy="3418486"/>
          </a:xfrm>
          <a:prstGeom prst="roundRect">
            <a:avLst>
              <a:gd name="adj" fmla="val 6687"/>
            </a:avLst>
          </a:prstGeom>
          <a:ln/>
        </p:spPr>
      </p:sp>
      <p:pic>
        <p:nvPicPr>
          <p:cNvPr id="14" name="Image 2" descr="https://picture-search.skywork.ai/aippt/image/sheet/b31c9eec96b0a31a8d0617c39ee396ff.jp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844" y="1788644"/>
            <a:ext cx="5569676" cy="326322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0515600" y="5181600"/>
            <a:ext cx="2438400" cy="2438400"/>
          </a:xfrm>
          <a:prstGeom prst="roundRect">
            <a:avLst>
              <a:gd name="adj" fmla="val 3905859"/>
            </a:avLst>
          </a:prstGeom>
          <a:solidFill>
            <a:srgbClr val="DBEAFE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6" name="Text 11"/>
          <p:cNvSpPr/>
          <p:nvPr/>
        </p:nvSpPr>
        <p:spPr>
          <a:xfrm>
            <a:off x="5715000" y="-381000"/>
            <a:ext cx="1524000" cy="1524000"/>
          </a:xfrm>
          <a:prstGeom prst="roundRect">
            <a:avLst>
              <a:gd name="adj" fmla="val 6249375"/>
            </a:avLst>
          </a:prstGeom>
          <a:solidFill>
            <a:srgbClr val="BFDBFE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i0vsi0zu7-176767785130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50315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Lock Screen &amp; Home Screen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Enhancements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457200" y="1219200"/>
            <a:ext cx="2095500" cy="3810000"/>
          </a:xfrm>
          <a:prstGeom prst="roundRect">
            <a:avLst>
              <a:gd name="adj" fmla="val 16364"/>
            </a:avLst>
          </a:prstGeom>
          <a:ln/>
        </p:spPr>
      </p:sp>
      <p:sp>
        <p:nvSpPr>
          <p:cNvPr id="5" name="Text 2"/>
          <p:cNvSpPr/>
          <p:nvPr/>
        </p:nvSpPr>
        <p:spPr>
          <a:xfrm>
            <a:off x="1123950" y="1295400"/>
            <a:ext cx="762000" cy="209550"/>
          </a:xfrm>
          <a:prstGeom prst="rect">
            <a:avLst/>
          </a:prstGeom>
          <a:solidFill>
            <a:srgbClr val="222222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513969" y="1866900"/>
            <a:ext cx="1981962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850"/>
              </a:lnSpc>
              <a:spcBef>
                <a:spcPts val="4500"/>
              </a:spcBef>
              <a:buNone/>
            </a:pPr>
            <a:r>
              <a:rPr lang="en-US" sz="39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10:09</a:t>
            </a:r>
            <a:endParaRPr lang="en-US" sz="3900" dirty="0"/>
          </a:p>
        </p:txBody>
      </p:sp>
      <p:sp>
        <p:nvSpPr>
          <p:cNvPr id="7" name="Text 4"/>
          <p:cNvSpPr/>
          <p:nvPr/>
        </p:nvSpPr>
        <p:spPr>
          <a:xfrm>
            <a:off x="513969" y="2609850"/>
            <a:ext cx="198196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>
                    <a:alpha val="80000"/>
                  </a:srgb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Tuesday, June 9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2781300" y="1219200"/>
            <a:ext cx="2992374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spcAft>
                <a:spcPts val="1200"/>
              </a:spcAft>
              <a:buNone/>
            </a:pPr>
            <a:r>
              <a:rPr lang="en-US" sz="22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  </a:t>
            </a:r>
            <a:pPr algn="l" indent="0" marL="0">
              <a:lnSpc>
                <a:spcPts val="2700"/>
              </a:lnSpc>
              <a:spcAft>
                <a:spcPts val="1200"/>
              </a:spcAft>
              <a:buNone/>
            </a:pPr>
            <a:r>
              <a:rPr lang="en-US" sz="22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Lock Screen</a:t>
            </a:r>
            <a:endParaRPr lang="en-US" sz="2250" dirty="0"/>
          </a:p>
        </p:txBody>
      </p:sp>
      <p:pic>
        <p:nvPicPr>
          <p:cNvPr id="9" name="Image 1" descr="/var/folders/1y/yzhkrds14j1gm67qjvlds8tm7vvy2b/T/icon-icon-09mtl182k-1767677851453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1247775"/>
            <a:ext cx="250031" cy="285750"/>
          </a:xfrm>
          <a:prstGeom prst="rect">
            <a:avLst/>
          </a:prstGeom>
        </p:spPr>
      </p:pic>
      <p:sp>
        <p:nvSpPr>
          <p:cNvPr id="10" name="Shape 6"/>
          <p:cNvSpPr/>
          <p:nvPr/>
        </p:nvSpPr>
        <p:spPr>
          <a:xfrm>
            <a:off x="2781300" y="1714500"/>
            <a:ext cx="2933700" cy="1543050"/>
          </a:xfrm>
          <a:prstGeom prst="roundRect">
            <a:avLst>
              <a:gd name="adj" fmla="val 7407"/>
            </a:avLst>
          </a:prstGeom>
          <a:ln/>
        </p:spPr>
      </p:sp>
      <p:sp>
        <p:nvSpPr>
          <p:cNvPr id="11" name="Shape 7"/>
          <p:cNvSpPr/>
          <p:nvPr/>
        </p:nvSpPr>
        <p:spPr>
          <a:xfrm>
            <a:off x="2943225" y="1876425"/>
            <a:ext cx="476250" cy="476250"/>
          </a:xfrm>
          <a:prstGeom prst="roundRect">
            <a:avLst>
              <a:gd name="adj" fmla="val 192000"/>
            </a:avLst>
          </a:prstGeom>
          <a:ln/>
        </p:spPr>
      </p:sp>
      <p:pic>
        <p:nvPicPr>
          <p:cNvPr id="12" name="Image 2" descr="/var/folders/1y/yzhkrds14j1gm67qjvlds8tm7vvy2b/T/icon-icon-ul0399v0p-1767677851562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0" y="2019300"/>
            <a:ext cx="190500" cy="1905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571875" y="1876425"/>
            <a:ext cx="2020824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Dynamic Time Adaptation</a:t>
            </a:r>
            <a:endParaRPr lang="en-US" sz="1500" dirty="0"/>
          </a:p>
        </p:txBody>
      </p:sp>
      <p:sp>
        <p:nvSpPr>
          <p:cNvPr id="14" name="Text 9"/>
          <p:cNvSpPr/>
          <p:nvPr/>
        </p:nvSpPr>
        <p:spPr>
          <a:xfrm>
            <a:off x="3571875" y="2409825"/>
            <a:ext cx="2020824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Time display intelligently adjusts to available space in wallpaper images</a:t>
            </a:r>
            <a:endParaRPr lang="en-US" sz="1200" dirty="0"/>
          </a:p>
        </p:txBody>
      </p:sp>
      <p:sp>
        <p:nvSpPr>
          <p:cNvPr id="15" name="Shape 10"/>
          <p:cNvSpPr/>
          <p:nvPr/>
        </p:nvSpPr>
        <p:spPr>
          <a:xfrm>
            <a:off x="2781300" y="3409950"/>
            <a:ext cx="2933700" cy="1276350"/>
          </a:xfrm>
          <a:prstGeom prst="roundRect">
            <a:avLst>
              <a:gd name="adj" fmla="val 8955"/>
            </a:avLst>
          </a:prstGeom>
          <a:ln/>
        </p:spPr>
      </p:sp>
      <p:sp>
        <p:nvSpPr>
          <p:cNvPr id="16" name="Shape 11"/>
          <p:cNvSpPr/>
          <p:nvPr/>
        </p:nvSpPr>
        <p:spPr>
          <a:xfrm>
            <a:off x="2943225" y="3571875"/>
            <a:ext cx="476250" cy="476250"/>
          </a:xfrm>
          <a:prstGeom prst="roundRect">
            <a:avLst>
              <a:gd name="adj" fmla="val 192000"/>
            </a:avLst>
          </a:prstGeom>
          <a:ln/>
        </p:spPr>
      </p:sp>
      <p:pic>
        <p:nvPicPr>
          <p:cNvPr id="17" name="Image 3" descr="/var/folders/1y/yzhkrds14j1gm67qjvlds8tm7vvy2b/T/icon-icon-leak8b3h9-176767785167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0" y="3714750"/>
            <a:ext cx="190500" cy="19050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3571875" y="3571875"/>
            <a:ext cx="202082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Spatial Scenes</a:t>
            </a:r>
            <a:endParaRPr lang="en-US" sz="1500" dirty="0"/>
          </a:p>
        </p:txBody>
      </p:sp>
      <p:sp>
        <p:nvSpPr>
          <p:cNvPr id="19" name="Text 13"/>
          <p:cNvSpPr/>
          <p:nvPr/>
        </p:nvSpPr>
        <p:spPr>
          <a:xfrm>
            <a:off x="3571875" y="3838575"/>
            <a:ext cx="2020824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Wallpapers come alive with 3D effects that respond to iPhone movement</a:t>
            </a:r>
            <a:endParaRPr lang="en-US" sz="1200" dirty="0"/>
          </a:p>
        </p:txBody>
      </p:sp>
      <p:sp>
        <p:nvSpPr>
          <p:cNvPr id="20" name="Shape 14"/>
          <p:cNvSpPr/>
          <p:nvPr/>
        </p:nvSpPr>
        <p:spPr>
          <a:xfrm>
            <a:off x="2781300" y="4838700"/>
            <a:ext cx="2933700" cy="1276350"/>
          </a:xfrm>
          <a:prstGeom prst="roundRect">
            <a:avLst>
              <a:gd name="adj" fmla="val 8955"/>
            </a:avLst>
          </a:prstGeom>
          <a:ln/>
        </p:spPr>
      </p:sp>
      <p:sp>
        <p:nvSpPr>
          <p:cNvPr id="21" name="Shape 15"/>
          <p:cNvSpPr/>
          <p:nvPr/>
        </p:nvSpPr>
        <p:spPr>
          <a:xfrm>
            <a:off x="2943225" y="5000625"/>
            <a:ext cx="476250" cy="476250"/>
          </a:xfrm>
          <a:prstGeom prst="roundRect">
            <a:avLst>
              <a:gd name="adj" fmla="val 192000"/>
            </a:avLst>
          </a:prstGeom>
          <a:ln/>
        </p:spPr>
      </p:sp>
      <p:pic>
        <p:nvPicPr>
          <p:cNvPr id="22" name="Image 4" descr="/var/folders/1y/yzhkrds14j1gm67qjvlds8tm7vvy2b/T/icon-icon-fzfd038tc-1767677851787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100" y="5143500"/>
            <a:ext cx="190500" cy="19050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3571875" y="5000625"/>
            <a:ext cx="202082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Bottom Widgets</a:t>
            </a:r>
            <a:endParaRPr lang="en-US" sz="1500" dirty="0"/>
          </a:p>
        </p:txBody>
      </p:sp>
      <p:sp>
        <p:nvSpPr>
          <p:cNvPr id="24" name="Text 17"/>
          <p:cNvSpPr/>
          <p:nvPr/>
        </p:nvSpPr>
        <p:spPr>
          <a:xfrm>
            <a:off x="3571875" y="5267325"/>
            <a:ext cx="2020824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Place widgets at the bottom of the Lock Screen for easier access</a:t>
            </a:r>
            <a:endParaRPr lang="en-US" sz="1200" dirty="0"/>
          </a:p>
        </p:txBody>
      </p:sp>
      <p:sp>
        <p:nvSpPr>
          <p:cNvPr id="25" name="Text 18"/>
          <p:cNvSpPr/>
          <p:nvPr/>
        </p:nvSpPr>
        <p:spPr>
          <a:xfrm>
            <a:off x="6477000" y="1219200"/>
            <a:ext cx="2992374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spcAft>
                <a:spcPts val="1200"/>
              </a:spcAft>
              <a:buNone/>
            </a:pPr>
            <a:r>
              <a:rPr lang="en-US" sz="22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   </a:t>
            </a:r>
            <a:pPr algn="l" indent="0" marL="0">
              <a:lnSpc>
                <a:spcPts val="2700"/>
              </a:lnSpc>
              <a:spcAft>
                <a:spcPts val="1200"/>
              </a:spcAft>
              <a:buNone/>
            </a:pPr>
            <a:r>
              <a:rPr lang="en-US" sz="22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Home Screen</a:t>
            </a:r>
            <a:endParaRPr lang="en-US" sz="2250" dirty="0"/>
          </a:p>
        </p:txBody>
      </p:sp>
      <p:pic>
        <p:nvPicPr>
          <p:cNvPr id="26" name="Image 5" descr="/var/folders/1y/yzhkrds14j1gm67qjvlds8tm7vvy2b/T/icon-icon-4il39tage-1767677851851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0" y="1247775"/>
            <a:ext cx="321469" cy="285750"/>
          </a:xfrm>
          <a:prstGeom prst="rect">
            <a:avLst/>
          </a:prstGeom>
        </p:spPr>
      </p:pic>
      <p:sp>
        <p:nvSpPr>
          <p:cNvPr id="27" name="Shape 19"/>
          <p:cNvSpPr/>
          <p:nvPr/>
        </p:nvSpPr>
        <p:spPr>
          <a:xfrm>
            <a:off x="6477000" y="1714500"/>
            <a:ext cx="2933700" cy="1543050"/>
          </a:xfrm>
          <a:prstGeom prst="roundRect">
            <a:avLst>
              <a:gd name="adj" fmla="val 7407"/>
            </a:avLst>
          </a:prstGeom>
          <a:ln/>
        </p:spPr>
      </p:sp>
      <p:sp>
        <p:nvSpPr>
          <p:cNvPr id="28" name="Shape 20"/>
          <p:cNvSpPr/>
          <p:nvPr/>
        </p:nvSpPr>
        <p:spPr>
          <a:xfrm>
            <a:off x="6638925" y="1876425"/>
            <a:ext cx="476250" cy="476250"/>
          </a:xfrm>
          <a:prstGeom prst="roundRect">
            <a:avLst>
              <a:gd name="adj" fmla="val 192000"/>
            </a:avLst>
          </a:prstGeom>
          <a:ln/>
        </p:spPr>
      </p:sp>
      <p:pic>
        <p:nvPicPr>
          <p:cNvPr id="29" name="Image 6" descr="/var/folders/1y/yzhkrds14j1gm67qjvlds8tm7vvy2b/T/icon-icon-wqi3mlaub-176767785197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1800" y="2019300"/>
            <a:ext cx="190500" cy="190500"/>
          </a:xfrm>
          <a:prstGeom prst="rect">
            <a:avLst/>
          </a:prstGeom>
        </p:spPr>
      </p:pic>
      <p:sp>
        <p:nvSpPr>
          <p:cNvPr id="30" name="Text 21"/>
          <p:cNvSpPr/>
          <p:nvPr/>
        </p:nvSpPr>
        <p:spPr>
          <a:xfrm>
            <a:off x="7267575" y="1876425"/>
            <a:ext cx="2020824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 Icon Customization</a:t>
            </a:r>
            <a:endParaRPr lang="en-US" sz="1500" dirty="0"/>
          </a:p>
        </p:txBody>
      </p:sp>
      <p:sp>
        <p:nvSpPr>
          <p:cNvPr id="31" name="Text 22"/>
          <p:cNvSpPr/>
          <p:nvPr/>
        </p:nvSpPr>
        <p:spPr>
          <a:xfrm>
            <a:off x="7267575" y="2409825"/>
            <a:ext cx="2020824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Updated light and dark appearances with color-tinting options</a:t>
            </a:r>
            <a:endParaRPr lang="en-US" sz="1200" dirty="0"/>
          </a:p>
        </p:txBody>
      </p:sp>
      <p:sp>
        <p:nvSpPr>
          <p:cNvPr id="32" name="Shape 23"/>
          <p:cNvSpPr/>
          <p:nvPr/>
        </p:nvSpPr>
        <p:spPr>
          <a:xfrm>
            <a:off x="6477000" y="3409950"/>
            <a:ext cx="2933700" cy="1504950"/>
          </a:xfrm>
          <a:prstGeom prst="roundRect">
            <a:avLst>
              <a:gd name="adj" fmla="val 7595"/>
            </a:avLst>
          </a:prstGeom>
          <a:ln/>
        </p:spPr>
      </p:sp>
      <p:sp>
        <p:nvSpPr>
          <p:cNvPr id="33" name="Shape 24"/>
          <p:cNvSpPr/>
          <p:nvPr/>
        </p:nvSpPr>
        <p:spPr>
          <a:xfrm>
            <a:off x="6638925" y="3571875"/>
            <a:ext cx="476250" cy="476250"/>
          </a:xfrm>
          <a:prstGeom prst="roundRect">
            <a:avLst>
              <a:gd name="adj" fmla="val 192000"/>
            </a:avLst>
          </a:prstGeom>
          <a:ln/>
        </p:spPr>
      </p:sp>
      <p:pic>
        <p:nvPicPr>
          <p:cNvPr id="34" name="Image 7" descr="/var/folders/1y/yzhkrds14j1gm67qjvlds8tm7vvy2b/T/icon-icon-sbl2f3fbk-1767677852079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1800" y="3714750"/>
            <a:ext cx="190500" cy="190500"/>
          </a:xfrm>
          <a:prstGeom prst="rect">
            <a:avLst/>
          </a:prstGeom>
        </p:spPr>
      </p:pic>
      <p:sp>
        <p:nvSpPr>
          <p:cNvPr id="35" name="Text 25"/>
          <p:cNvSpPr/>
          <p:nvPr/>
        </p:nvSpPr>
        <p:spPr>
          <a:xfrm>
            <a:off x="7267575" y="3571875"/>
            <a:ext cx="202082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Layered Liquid Glass</a:t>
            </a:r>
            <a:endParaRPr lang="en-US" sz="1500" dirty="0"/>
          </a:p>
        </p:txBody>
      </p:sp>
      <p:sp>
        <p:nvSpPr>
          <p:cNvPr id="36" name="Text 26"/>
          <p:cNvSpPr/>
          <p:nvPr/>
        </p:nvSpPr>
        <p:spPr>
          <a:xfrm>
            <a:off x="7267575" y="3838575"/>
            <a:ext cx="2020824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 icons and widgets feature multiple layers of Liquid Glass for enhanced depth</a:t>
            </a:r>
            <a:endParaRPr lang="en-US" sz="1200" dirty="0"/>
          </a:p>
        </p:txBody>
      </p:sp>
      <p:sp>
        <p:nvSpPr>
          <p:cNvPr id="37" name="Shape 27"/>
          <p:cNvSpPr/>
          <p:nvPr/>
        </p:nvSpPr>
        <p:spPr>
          <a:xfrm>
            <a:off x="6477000" y="5067300"/>
            <a:ext cx="2933700" cy="1276350"/>
          </a:xfrm>
          <a:prstGeom prst="roundRect">
            <a:avLst>
              <a:gd name="adj" fmla="val 8955"/>
            </a:avLst>
          </a:prstGeom>
          <a:ln/>
        </p:spPr>
      </p:sp>
      <p:sp>
        <p:nvSpPr>
          <p:cNvPr id="38" name="Shape 28"/>
          <p:cNvSpPr/>
          <p:nvPr/>
        </p:nvSpPr>
        <p:spPr>
          <a:xfrm>
            <a:off x="6638925" y="5229225"/>
            <a:ext cx="476250" cy="476250"/>
          </a:xfrm>
          <a:prstGeom prst="roundRect">
            <a:avLst>
              <a:gd name="adj" fmla="val 192000"/>
            </a:avLst>
          </a:prstGeom>
          <a:ln/>
        </p:spPr>
      </p:sp>
      <p:pic>
        <p:nvPicPr>
          <p:cNvPr id="39" name="Image 8" descr="/var/folders/1y/yzhkrds14j1gm67qjvlds8tm7vvy2b/T/icon-icon-fjp5lcfjv-1767677852203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5613" y="5372100"/>
            <a:ext cx="142875" cy="190500"/>
          </a:xfrm>
          <a:prstGeom prst="rect">
            <a:avLst/>
          </a:prstGeom>
        </p:spPr>
      </p:pic>
      <p:sp>
        <p:nvSpPr>
          <p:cNvPr id="40" name="Text 29"/>
          <p:cNvSpPr/>
          <p:nvPr/>
        </p:nvSpPr>
        <p:spPr>
          <a:xfrm>
            <a:off x="7267575" y="5229225"/>
            <a:ext cx="202082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Clear Look</a:t>
            </a:r>
            <a:endParaRPr lang="en-US" sz="1500" dirty="0"/>
          </a:p>
        </p:txBody>
      </p:sp>
      <p:sp>
        <p:nvSpPr>
          <p:cNvPr id="41" name="Text 30"/>
          <p:cNvSpPr/>
          <p:nvPr/>
        </p:nvSpPr>
        <p:spPr>
          <a:xfrm>
            <a:off x="7267575" y="5495925"/>
            <a:ext cx="2020824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Stunning transparent icon style crafted from Liquid Glass material</a:t>
            </a:r>
            <a:endParaRPr lang="en-US" sz="1200" dirty="0"/>
          </a:p>
        </p:txBody>
      </p:sp>
      <p:sp>
        <p:nvSpPr>
          <p:cNvPr id="42" name="Shape 31"/>
          <p:cNvSpPr/>
          <p:nvPr/>
        </p:nvSpPr>
        <p:spPr>
          <a:xfrm>
            <a:off x="9639300" y="1219200"/>
            <a:ext cx="2095500" cy="3810000"/>
          </a:xfrm>
          <a:prstGeom prst="roundRect">
            <a:avLst>
              <a:gd name="adj" fmla="val 16364"/>
            </a:avLst>
          </a:prstGeom>
          <a:ln/>
        </p:spPr>
      </p:sp>
      <p:sp>
        <p:nvSpPr>
          <p:cNvPr id="43" name="Text 32"/>
          <p:cNvSpPr/>
          <p:nvPr/>
        </p:nvSpPr>
        <p:spPr>
          <a:xfrm>
            <a:off x="10306050" y="1295400"/>
            <a:ext cx="762000" cy="209550"/>
          </a:xfrm>
          <a:prstGeom prst="rect">
            <a:avLst/>
          </a:prstGeom>
          <a:solidFill>
            <a:srgbClr val="222222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4" name="Text 33"/>
          <p:cNvSpPr/>
          <p:nvPr/>
        </p:nvSpPr>
        <p:spPr>
          <a:xfrm>
            <a:off x="9886950" y="1943100"/>
            <a:ext cx="476250" cy="476250"/>
          </a:xfrm>
          <a:prstGeom prst="roundRect">
            <a:avLst>
              <a:gd name="adj" fmla="val 24000"/>
            </a:avLst>
          </a:prstGeom>
          <a:solidFill>
            <a:srgbClr val="FFFFFF">
              <a:alpha val="25000"/>
            </a:srgbClr>
          </a:solidFill>
          <a:ln w="9525">
            <a:solidFill>
              <a:srgbClr val="FFFFFF"/>
            </a:solidFill>
          </a:ln>
          <a:effectLst>
            <a:outerShdw sx="100000" sy="100000" kx="0" ky="0" algn="bl" rotWithShape="0" blurRad="76200" dist="38100" dir="540000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5" name="Text 34"/>
          <p:cNvSpPr/>
          <p:nvPr/>
        </p:nvSpPr>
        <p:spPr>
          <a:xfrm>
            <a:off x="10515600" y="1943100"/>
            <a:ext cx="476250" cy="476250"/>
          </a:xfrm>
          <a:prstGeom prst="roundRect">
            <a:avLst>
              <a:gd name="adj" fmla="val 24000"/>
            </a:avLst>
          </a:prstGeom>
          <a:solidFill>
            <a:srgbClr val="FFFFFF">
              <a:alpha val="25000"/>
            </a:srgbClr>
          </a:solidFill>
          <a:ln w="9525">
            <a:solidFill>
              <a:srgbClr val="FFFFFF"/>
            </a:solidFill>
          </a:ln>
          <a:effectLst>
            <a:outerShdw sx="100000" sy="100000" kx="0" ky="0" algn="bl" rotWithShape="0" blurRad="76200" dist="38100" dir="540000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6" name="Text 35"/>
          <p:cNvSpPr/>
          <p:nvPr/>
        </p:nvSpPr>
        <p:spPr>
          <a:xfrm>
            <a:off x="11144250" y="1943100"/>
            <a:ext cx="476250" cy="476250"/>
          </a:xfrm>
          <a:prstGeom prst="roundRect">
            <a:avLst>
              <a:gd name="adj" fmla="val 24000"/>
            </a:avLst>
          </a:prstGeom>
          <a:solidFill>
            <a:srgbClr val="FFFFFF">
              <a:alpha val="25000"/>
            </a:srgbClr>
          </a:solidFill>
          <a:ln w="9525">
            <a:solidFill>
              <a:srgbClr val="FFFFFF"/>
            </a:solidFill>
          </a:ln>
          <a:effectLst>
            <a:outerShdw sx="100000" sy="100000" kx="0" ky="0" algn="bl" rotWithShape="0" blurRad="76200" dist="38100" dir="540000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7" name="Text 36"/>
          <p:cNvSpPr/>
          <p:nvPr/>
        </p:nvSpPr>
        <p:spPr>
          <a:xfrm>
            <a:off x="11772900" y="1943100"/>
            <a:ext cx="476250" cy="476250"/>
          </a:xfrm>
          <a:prstGeom prst="roundRect">
            <a:avLst>
              <a:gd name="adj" fmla="val 24000"/>
            </a:avLst>
          </a:prstGeom>
          <a:solidFill>
            <a:srgbClr val="FFFFFF">
              <a:alpha val="25000"/>
            </a:srgbClr>
          </a:solidFill>
          <a:ln w="9525">
            <a:solidFill>
              <a:srgbClr val="FFFFFF"/>
            </a:solidFill>
          </a:ln>
          <a:effectLst>
            <a:outerShdw sx="100000" sy="100000" kx="0" ky="0" algn="bl" rotWithShape="0" blurRad="76200" dist="38100" dir="540000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8" name="Text 37"/>
          <p:cNvSpPr/>
          <p:nvPr/>
        </p:nvSpPr>
        <p:spPr>
          <a:xfrm>
            <a:off x="9886950" y="2571750"/>
            <a:ext cx="476250" cy="476250"/>
          </a:xfrm>
          <a:prstGeom prst="roundRect">
            <a:avLst>
              <a:gd name="adj" fmla="val 24000"/>
            </a:avLst>
          </a:prstGeom>
          <a:solidFill>
            <a:srgbClr val="FFFFFF">
              <a:alpha val="25000"/>
            </a:srgbClr>
          </a:solidFill>
          <a:ln w="9525">
            <a:solidFill>
              <a:srgbClr val="FFFFFF"/>
            </a:solidFill>
          </a:ln>
          <a:effectLst>
            <a:outerShdw sx="100000" sy="100000" kx="0" ky="0" algn="bl" rotWithShape="0" blurRad="76200" dist="38100" dir="540000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9" name="Text 38"/>
          <p:cNvSpPr/>
          <p:nvPr/>
        </p:nvSpPr>
        <p:spPr>
          <a:xfrm>
            <a:off x="10515600" y="2571750"/>
            <a:ext cx="476250" cy="476250"/>
          </a:xfrm>
          <a:prstGeom prst="roundRect">
            <a:avLst>
              <a:gd name="adj" fmla="val 24000"/>
            </a:avLst>
          </a:prstGeom>
          <a:solidFill>
            <a:srgbClr val="FFFFFF">
              <a:alpha val="25000"/>
            </a:srgbClr>
          </a:solidFill>
          <a:ln w="9525">
            <a:solidFill>
              <a:srgbClr val="FFFFFF"/>
            </a:solidFill>
          </a:ln>
          <a:effectLst>
            <a:outerShdw sx="100000" sy="100000" kx="0" ky="0" algn="bl" rotWithShape="0" blurRad="76200" dist="38100" dir="540000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0" name="Text 39"/>
          <p:cNvSpPr/>
          <p:nvPr/>
        </p:nvSpPr>
        <p:spPr>
          <a:xfrm>
            <a:off x="11144250" y="2571750"/>
            <a:ext cx="476250" cy="476250"/>
          </a:xfrm>
          <a:prstGeom prst="roundRect">
            <a:avLst>
              <a:gd name="adj" fmla="val 24000"/>
            </a:avLst>
          </a:prstGeom>
          <a:solidFill>
            <a:srgbClr val="FFFFFF">
              <a:alpha val="25000"/>
            </a:srgbClr>
          </a:solidFill>
          <a:ln w="9525">
            <a:solidFill>
              <a:srgbClr val="FFFFFF"/>
            </a:solidFill>
          </a:ln>
          <a:effectLst>
            <a:outerShdw sx="100000" sy="100000" kx="0" ky="0" algn="bl" rotWithShape="0" blurRad="76200" dist="38100" dir="540000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1" name="Text 40"/>
          <p:cNvSpPr/>
          <p:nvPr/>
        </p:nvSpPr>
        <p:spPr>
          <a:xfrm>
            <a:off x="11772900" y="2571750"/>
            <a:ext cx="476250" cy="476250"/>
          </a:xfrm>
          <a:prstGeom prst="roundRect">
            <a:avLst>
              <a:gd name="adj" fmla="val 24000"/>
            </a:avLst>
          </a:prstGeom>
          <a:solidFill>
            <a:srgbClr val="FFFFFF">
              <a:alpha val="25000"/>
            </a:srgbClr>
          </a:solidFill>
          <a:ln w="9525">
            <a:solidFill>
              <a:srgbClr val="FFFFFF"/>
            </a:solidFill>
          </a:ln>
          <a:effectLst>
            <a:outerShdw sx="100000" sy="100000" kx="0" ky="0" algn="bl" rotWithShape="0" blurRad="76200" dist="38100" dir="540000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2" name="Text 41"/>
          <p:cNvSpPr/>
          <p:nvPr/>
        </p:nvSpPr>
        <p:spPr>
          <a:xfrm>
            <a:off x="9886950" y="3200400"/>
            <a:ext cx="476250" cy="476250"/>
          </a:xfrm>
          <a:prstGeom prst="roundRect">
            <a:avLst>
              <a:gd name="adj" fmla="val 24000"/>
            </a:avLst>
          </a:prstGeom>
          <a:solidFill>
            <a:srgbClr val="FFFFFF">
              <a:alpha val="25000"/>
            </a:srgbClr>
          </a:solidFill>
          <a:ln w="9525">
            <a:solidFill>
              <a:srgbClr val="FFFFFF"/>
            </a:solidFill>
          </a:ln>
          <a:effectLst>
            <a:outerShdw sx="100000" sy="100000" kx="0" ky="0" algn="bl" rotWithShape="0" blurRad="76200" dist="38100" dir="540000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3" name="Text 42"/>
          <p:cNvSpPr/>
          <p:nvPr/>
        </p:nvSpPr>
        <p:spPr>
          <a:xfrm>
            <a:off x="10515600" y="3200400"/>
            <a:ext cx="476250" cy="476250"/>
          </a:xfrm>
          <a:prstGeom prst="roundRect">
            <a:avLst>
              <a:gd name="adj" fmla="val 24000"/>
            </a:avLst>
          </a:prstGeom>
          <a:solidFill>
            <a:srgbClr val="FFFFFF">
              <a:alpha val="25000"/>
            </a:srgbClr>
          </a:solidFill>
          <a:ln w="9525">
            <a:solidFill>
              <a:srgbClr val="FFFFFF"/>
            </a:solidFill>
          </a:ln>
          <a:effectLst>
            <a:outerShdw sx="100000" sy="100000" kx="0" ky="0" algn="bl" rotWithShape="0" blurRad="76200" dist="38100" dir="540000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4" name="Text 43"/>
          <p:cNvSpPr/>
          <p:nvPr/>
        </p:nvSpPr>
        <p:spPr>
          <a:xfrm>
            <a:off x="11144250" y="3200400"/>
            <a:ext cx="476250" cy="476250"/>
          </a:xfrm>
          <a:prstGeom prst="roundRect">
            <a:avLst>
              <a:gd name="adj" fmla="val 24000"/>
            </a:avLst>
          </a:prstGeom>
          <a:solidFill>
            <a:srgbClr val="FFFFFF">
              <a:alpha val="25000"/>
            </a:srgbClr>
          </a:solidFill>
          <a:ln w="9525">
            <a:solidFill>
              <a:srgbClr val="FFFFFF"/>
            </a:solidFill>
          </a:ln>
          <a:effectLst>
            <a:outerShdw sx="100000" sy="100000" kx="0" ky="0" algn="bl" rotWithShape="0" blurRad="76200" dist="38100" dir="540000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5" name="Text 44"/>
          <p:cNvSpPr/>
          <p:nvPr/>
        </p:nvSpPr>
        <p:spPr>
          <a:xfrm>
            <a:off x="11772900" y="3200400"/>
            <a:ext cx="476250" cy="476250"/>
          </a:xfrm>
          <a:prstGeom prst="roundRect">
            <a:avLst>
              <a:gd name="adj" fmla="val 24000"/>
            </a:avLst>
          </a:prstGeom>
          <a:solidFill>
            <a:srgbClr val="FFFFFF">
              <a:alpha val="25000"/>
            </a:srgbClr>
          </a:solidFill>
          <a:ln w="9525">
            <a:solidFill>
              <a:srgbClr val="FFFFFF"/>
            </a:solidFill>
          </a:ln>
          <a:effectLst>
            <a:outerShdw sx="100000" sy="100000" kx="0" ky="0" algn="bl" rotWithShape="0" blurRad="76200" dist="38100" dir="540000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6" name="Text 45"/>
          <p:cNvSpPr/>
          <p:nvPr/>
        </p:nvSpPr>
        <p:spPr>
          <a:xfrm>
            <a:off x="11664255" y="6467475"/>
            <a:ext cx="34398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 / 15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axlg0gor4-176767785661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4485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50315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Intelligence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Integration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457200" y="990600"/>
            <a:ext cx="1150315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Bef>
                <a:spcPts val="600"/>
              </a:spcBef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Powerful AI capabilities with privacy at the core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457200" y="1562100"/>
            <a:ext cx="3154561" cy="1657350"/>
          </a:xfrm>
          <a:prstGeom prst="roundRect">
            <a:avLst>
              <a:gd name="adj" fmla="val 9195"/>
            </a:avLst>
          </a:prstGeom>
          <a:ln/>
        </p:spPr>
      </p:sp>
      <p:sp>
        <p:nvSpPr>
          <p:cNvPr id="6" name="Shape 3"/>
          <p:cNvSpPr/>
          <p:nvPr/>
        </p:nvSpPr>
        <p:spPr>
          <a:xfrm>
            <a:off x="657225" y="1762125"/>
            <a:ext cx="476250" cy="476250"/>
          </a:xfrm>
          <a:prstGeom prst="roundRect">
            <a:avLst>
              <a:gd name="adj" fmla="val 24000"/>
            </a:avLst>
          </a:prstGeom>
          <a:ln/>
        </p:spPr>
      </p:sp>
      <p:pic>
        <p:nvPicPr>
          <p:cNvPr id="7" name="Image 1" descr="/var/folders/1y/yzhkrds14j1gm67qjvlds8tm7vvy2b/T/icon-icon-a8coyz5xp-1767677856762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885950"/>
            <a:ext cx="228600" cy="2286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85875" y="1762125"/>
            <a:ext cx="216837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Privacy-First Approach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1285875" y="2105025"/>
            <a:ext cx="216837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On-device processing for many features maintains user privacy and data security</a:t>
            </a:r>
            <a:endParaRPr lang="en-US" sz="1200" dirty="0"/>
          </a:p>
        </p:txBody>
      </p:sp>
      <p:sp>
        <p:nvSpPr>
          <p:cNvPr id="10" name="Shape 6"/>
          <p:cNvSpPr/>
          <p:nvPr/>
        </p:nvSpPr>
        <p:spPr>
          <a:xfrm>
            <a:off x="3840361" y="1562100"/>
            <a:ext cx="3154710" cy="1657350"/>
          </a:xfrm>
          <a:prstGeom prst="roundRect">
            <a:avLst>
              <a:gd name="adj" fmla="val 9195"/>
            </a:avLst>
          </a:prstGeom>
          <a:ln/>
        </p:spPr>
      </p:sp>
      <p:sp>
        <p:nvSpPr>
          <p:cNvPr id="11" name="Shape 7"/>
          <p:cNvSpPr/>
          <p:nvPr/>
        </p:nvSpPr>
        <p:spPr>
          <a:xfrm>
            <a:off x="4040386" y="1762125"/>
            <a:ext cx="476250" cy="476250"/>
          </a:xfrm>
          <a:prstGeom prst="roundRect">
            <a:avLst>
              <a:gd name="adj" fmla="val 24000"/>
            </a:avLst>
          </a:prstGeom>
          <a:ln/>
        </p:spPr>
      </p:sp>
      <p:pic>
        <p:nvPicPr>
          <p:cNvPr id="12" name="Image 2" descr="/var/folders/1y/yzhkrds14j1gm67qjvlds8tm7vvy2b/T/icon-icon-5gvd2j63w-1767677856871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786" y="1885950"/>
            <a:ext cx="171450" cy="2286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669036" y="1762125"/>
            <a:ext cx="216853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Intelligent Shortcuts</a:t>
            </a:r>
            <a:endParaRPr lang="en-US" sz="1500" dirty="0"/>
          </a:p>
        </p:txBody>
      </p:sp>
      <p:sp>
        <p:nvSpPr>
          <p:cNvPr id="14" name="Text 9"/>
          <p:cNvSpPr/>
          <p:nvPr/>
        </p:nvSpPr>
        <p:spPr>
          <a:xfrm>
            <a:off x="4669036" y="2105025"/>
            <a:ext cx="216853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New "intelligent actions" enable powerful workflows with Writing Tools and Image Playground</a:t>
            </a:r>
            <a:endParaRPr lang="en-US" sz="1200" dirty="0"/>
          </a:p>
        </p:txBody>
      </p:sp>
      <p:sp>
        <p:nvSpPr>
          <p:cNvPr id="15" name="Shape 10"/>
          <p:cNvSpPr/>
          <p:nvPr/>
        </p:nvSpPr>
        <p:spPr>
          <a:xfrm>
            <a:off x="457200" y="3448050"/>
            <a:ext cx="3154561" cy="1924050"/>
          </a:xfrm>
          <a:prstGeom prst="roundRect">
            <a:avLst>
              <a:gd name="adj" fmla="val 7921"/>
            </a:avLst>
          </a:prstGeom>
          <a:ln/>
        </p:spPr>
      </p:sp>
      <p:sp>
        <p:nvSpPr>
          <p:cNvPr id="16" name="Shape 11"/>
          <p:cNvSpPr/>
          <p:nvPr/>
        </p:nvSpPr>
        <p:spPr>
          <a:xfrm>
            <a:off x="657225" y="3648075"/>
            <a:ext cx="476250" cy="476250"/>
          </a:xfrm>
          <a:prstGeom prst="roundRect">
            <a:avLst>
              <a:gd name="adj" fmla="val 24000"/>
            </a:avLst>
          </a:prstGeom>
          <a:ln/>
        </p:spPr>
      </p:sp>
      <p:pic>
        <p:nvPicPr>
          <p:cNvPr id="17" name="Image 3" descr="/var/folders/1y/yzhkrds14j1gm67qjvlds8tm7vvy2b/T/icon-icon-mu41ckj50-1767677856979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38" y="3771900"/>
            <a:ext cx="200025" cy="22860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285875" y="3648075"/>
            <a:ext cx="2168378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Order Tracking Summary</a:t>
            </a:r>
            <a:endParaRPr lang="en-US" sz="1500" dirty="0"/>
          </a:p>
        </p:txBody>
      </p:sp>
      <p:sp>
        <p:nvSpPr>
          <p:cNvPr id="19" name="Text 13"/>
          <p:cNvSpPr/>
          <p:nvPr/>
        </p:nvSpPr>
        <p:spPr>
          <a:xfrm>
            <a:off x="1285875" y="4257675"/>
            <a:ext cx="2168378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Automatically identifies and consolidates tracking details from emails, even for non-Apple Pay purchases</a:t>
            </a:r>
            <a:endParaRPr lang="en-US" sz="1200" dirty="0"/>
          </a:p>
        </p:txBody>
      </p:sp>
      <p:sp>
        <p:nvSpPr>
          <p:cNvPr id="20" name="Shape 14"/>
          <p:cNvSpPr/>
          <p:nvPr/>
        </p:nvSpPr>
        <p:spPr>
          <a:xfrm>
            <a:off x="3840361" y="3448050"/>
            <a:ext cx="3154710" cy="1924050"/>
          </a:xfrm>
          <a:prstGeom prst="roundRect">
            <a:avLst>
              <a:gd name="adj" fmla="val 7921"/>
            </a:avLst>
          </a:prstGeom>
          <a:ln/>
        </p:spPr>
      </p:sp>
      <p:sp>
        <p:nvSpPr>
          <p:cNvPr id="21" name="Shape 15"/>
          <p:cNvSpPr/>
          <p:nvPr/>
        </p:nvSpPr>
        <p:spPr>
          <a:xfrm>
            <a:off x="4040386" y="3648075"/>
            <a:ext cx="476250" cy="476250"/>
          </a:xfrm>
          <a:prstGeom prst="roundRect">
            <a:avLst>
              <a:gd name="adj" fmla="val 24000"/>
            </a:avLst>
          </a:prstGeom>
          <a:ln/>
        </p:spPr>
      </p:sp>
      <p:pic>
        <p:nvPicPr>
          <p:cNvPr id="22" name="Image 4" descr="/var/folders/1y/yzhkrds14j1gm67qjvlds8tm7vvy2b/T/icon-icon-sy0kv59af-1767677857088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636" y="3771900"/>
            <a:ext cx="285750" cy="22860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4669036" y="3648075"/>
            <a:ext cx="216853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Foundation Models Framework</a:t>
            </a:r>
            <a:endParaRPr lang="en-US" sz="1500" dirty="0"/>
          </a:p>
        </p:txBody>
      </p:sp>
      <p:sp>
        <p:nvSpPr>
          <p:cNvPr id="24" name="Text 17"/>
          <p:cNvSpPr/>
          <p:nvPr/>
        </p:nvSpPr>
        <p:spPr>
          <a:xfrm>
            <a:off x="4669036" y="4257675"/>
            <a:ext cx="216853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Gives developers access to on-device AI models for fast, private, offline-capable features</a:t>
            </a:r>
            <a:endParaRPr lang="en-US" sz="1200" dirty="0"/>
          </a:p>
        </p:txBody>
      </p:sp>
      <p:sp>
        <p:nvSpPr>
          <p:cNvPr id="25" name="Shape 18"/>
          <p:cNvSpPr/>
          <p:nvPr/>
        </p:nvSpPr>
        <p:spPr>
          <a:xfrm>
            <a:off x="457200" y="5600700"/>
            <a:ext cx="6537871" cy="857250"/>
          </a:xfrm>
          <a:prstGeom prst="roundRect">
            <a:avLst>
              <a:gd name="adj" fmla="val 17778"/>
            </a:avLst>
          </a:prstGeom>
          <a:ln/>
        </p:spPr>
      </p:sp>
      <p:pic>
        <p:nvPicPr>
          <p:cNvPr id="26" name="Image 5" descr="/var/folders/1y/yzhkrds14j1gm67qjvlds8tm7vvy2b/T/icon-icon-2elxk82rh-1767677857165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225" y="5886450"/>
            <a:ext cx="250031" cy="285750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1059656" y="5800725"/>
            <a:ext cx="5850097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Intelligence enhances user productivity and interaction in a privacy-focused manner, running entirely on-device for many features.</a:t>
            </a:r>
            <a:endParaRPr lang="en-US" sz="1200" dirty="0"/>
          </a:p>
        </p:txBody>
      </p:sp>
      <p:sp>
        <p:nvSpPr>
          <p:cNvPr id="28" name="Shape 20"/>
          <p:cNvSpPr/>
          <p:nvPr/>
        </p:nvSpPr>
        <p:spPr>
          <a:xfrm>
            <a:off x="7452271" y="2671614"/>
            <a:ext cx="4282380" cy="2676823"/>
          </a:xfrm>
          <a:prstGeom prst="roundRect">
            <a:avLst>
              <a:gd name="adj" fmla="val 8540"/>
            </a:avLst>
          </a:prstGeom>
          <a:ln/>
        </p:spPr>
      </p:sp>
      <p:pic>
        <p:nvPicPr>
          <p:cNvPr id="29" name="Image 6" descr="https://picture-search.skywork.ai/aippt/image/sheet/4a88fa5e8b50c26edaab616ad2993036_crop.jp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4196" y="2833539"/>
            <a:ext cx="3958530" cy="2010073"/>
          </a:xfrm>
          <a:prstGeom prst="rect">
            <a:avLst/>
          </a:prstGeom>
        </p:spPr>
      </p:pic>
      <p:sp>
        <p:nvSpPr>
          <p:cNvPr id="30" name="Text 21"/>
          <p:cNvSpPr/>
          <p:nvPr/>
        </p:nvSpPr>
        <p:spPr>
          <a:xfrm>
            <a:off x="7574610" y="4996011"/>
            <a:ext cx="403770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System-wide integration of intelligent features</a:t>
            </a:r>
            <a:endParaRPr lang="en-US" sz="1050" dirty="0"/>
          </a:p>
        </p:txBody>
      </p:sp>
      <p:sp>
        <p:nvSpPr>
          <p:cNvPr id="31" name="Text 22"/>
          <p:cNvSpPr/>
          <p:nvPr/>
        </p:nvSpPr>
        <p:spPr>
          <a:xfrm>
            <a:off x="457200" y="6819900"/>
            <a:ext cx="114300" cy="114300"/>
          </a:xfrm>
          <a:prstGeom prst="roundRect">
            <a:avLst>
              <a:gd name="adj" fmla="val 83325000"/>
            </a:avLst>
          </a:prstGeom>
          <a:solidFill>
            <a:srgbClr val="3B82F6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2" name="Text 23"/>
          <p:cNvSpPr/>
          <p:nvPr/>
        </p:nvSpPr>
        <p:spPr>
          <a:xfrm>
            <a:off x="647700" y="6762750"/>
            <a:ext cx="4862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Private</a:t>
            </a:r>
            <a:endParaRPr lang="en-US" sz="1200" dirty="0"/>
          </a:p>
        </p:txBody>
      </p:sp>
      <p:sp>
        <p:nvSpPr>
          <p:cNvPr id="33" name="Text 24"/>
          <p:cNvSpPr/>
          <p:nvPr/>
        </p:nvSpPr>
        <p:spPr>
          <a:xfrm>
            <a:off x="2946797" y="6819900"/>
            <a:ext cx="114300" cy="114300"/>
          </a:xfrm>
          <a:prstGeom prst="roundRect">
            <a:avLst>
              <a:gd name="adj" fmla="val 83325000"/>
            </a:avLst>
          </a:prstGeom>
          <a:solidFill>
            <a:srgbClr val="10B981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4" name="Text 25"/>
          <p:cNvSpPr/>
          <p:nvPr/>
        </p:nvSpPr>
        <p:spPr>
          <a:xfrm>
            <a:off x="3137297" y="6762750"/>
            <a:ext cx="6172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Powerful</a:t>
            </a:r>
            <a:endParaRPr lang="en-US" sz="1200" dirty="0"/>
          </a:p>
        </p:txBody>
      </p:sp>
      <p:sp>
        <p:nvSpPr>
          <p:cNvPr id="35" name="Text 26"/>
          <p:cNvSpPr/>
          <p:nvPr/>
        </p:nvSpPr>
        <p:spPr>
          <a:xfrm>
            <a:off x="5564832" y="6819900"/>
            <a:ext cx="114300" cy="114300"/>
          </a:xfrm>
          <a:prstGeom prst="roundRect">
            <a:avLst>
              <a:gd name="adj" fmla="val 83325000"/>
            </a:avLst>
          </a:prstGeom>
          <a:solidFill>
            <a:srgbClr val="8B5CF6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6" name="Text 27"/>
          <p:cNvSpPr/>
          <p:nvPr/>
        </p:nvSpPr>
        <p:spPr>
          <a:xfrm>
            <a:off x="5755332" y="6762750"/>
            <a:ext cx="60767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Personal</a:t>
            </a:r>
            <a:endParaRPr lang="en-US" sz="1200" dirty="0"/>
          </a:p>
        </p:txBody>
      </p:sp>
      <p:sp>
        <p:nvSpPr>
          <p:cNvPr id="37" name="Text 28"/>
          <p:cNvSpPr/>
          <p:nvPr/>
        </p:nvSpPr>
        <p:spPr>
          <a:xfrm>
            <a:off x="8173492" y="6819900"/>
            <a:ext cx="114300" cy="114300"/>
          </a:xfrm>
          <a:prstGeom prst="roundRect">
            <a:avLst>
              <a:gd name="adj" fmla="val 83325000"/>
            </a:avLst>
          </a:prstGeom>
          <a:solidFill>
            <a:srgbClr val="F59E0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8" name="Text 29"/>
          <p:cNvSpPr/>
          <p:nvPr/>
        </p:nvSpPr>
        <p:spPr>
          <a:xfrm>
            <a:off x="8363992" y="6762750"/>
            <a:ext cx="6594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Proactive</a:t>
            </a:r>
            <a:endParaRPr lang="en-US" sz="1200" dirty="0"/>
          </a:p>
        </p:txBody>
      </p:sp>
      <p:sp>
        <p:nvSpPr>
          <p:cNvPr id="39" name="Text 30"/>
          <p:cNvSpPr/>
          <p:nvPr/>
        </p:nvSpPr>
        <p:spPr>
          <a:xfrm>
            <a:off x="10832902" y="6819900"/>
            <a:ext cx="114300" cy="114300"/>
          </a:xfrm>
          <a:prstGeom prst="roundRect">
            <a:avLst>
              <a:gd name="adj" fmla="val 83325000"/>
            </a:avLst>
          </a:prstGeom>
          <a:solidFill>
            <a:srgbClr val="EF4444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0" name="Text 31"/>
          <p:cNvSpPr/>
          <p:nvPr/>
        </p:nvSpPr>
        <p:spPr>
          <a:xfrm>
            <a:off x="11023402" y="6762750"/>
            <a:ext cx="725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Integrated</a:t>
            </a:r>
            <a:endParaRPr lang="en-US" sz="1200" dirty="0"/>
          </a:p>
        </p:txBody>
      </p:sp>
      <p:sp>
        <p:nvSpPr>
          <p:cNvPr id="41" name="Text 32"/>
          <p:cNvSpPr/>
          <p:nvPr/>
        </p:nvSpPr>
        <p:spPr>
          <a:xfrm>
            <a:off x="11665148" y="7058025"/>
            <a:ext cx="34307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 / 15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vnoi33loj-176767785859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8077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50315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Live Translation &amp;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Visual Intelligence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457200" y="1219200"/>
            <a:ext cx="5524500" cy="4629150"/>
          </a:xfrm>
          <a:prstGeom prst="roundRect">
            <a:avLst>
              <a:gd name="adj" fmla="val 3292"/>
            </a:avLst>
          </a:prstGeom>
          <a:ln/>
        </p:spPr>
      </p:sp>
      <p:sp>
        <p:nvSpPr>
          <p:cNvPr id="5" name="Text 2"/>
          <p:cNvSpPr/>
          <p:nvPr/>
        </p:nvSpPr>
        <p:spPr>
          <a:xfrm>
            <a:off x="695325" y="1457325"/>
            <a:ext cx="571500" cy="571500"/>
          </a:xfrm>
          <a:prstGeom prst="roundRect">
            <a:avLst>
              <a:gd name="adj" fmla="val 160000"/>
            </a:avLst>
          </a:prstGeom>
          <a:solidFill>
            <a:srgbClr val="007AFF">
              <a:alpha val="1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6" name="Image 1" descr="/var/folders/1y/yzhkrds14j1gm67qjvlds8tm7vvy2b/T/icon-icon-qead0qm7n-176767785870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481" y="1600200"/>
            <a:ext cx="357188" cy="2857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19225" y="1571625"/>
            <a:ext cx="206803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Live Translation</a:t>
            </a:r>
            <a:endParaRPr lang="en-US" sz="2250" dirty="0"/>
          </a:p>
        </p:txBody>
      </p:sp>
      <p:sp>
        <p:nvSpPr>
          <p:cNvPr id="8" name="Text 4"/>
          <p:cNvSpPr/>
          <p:nvPr/>
        </p:nvSpPr>
        <p:spPr>
          <a:xfrm>
            <a:off x="695325" y="2181225"/>
            <a:ext cx="514921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1800"/>
              </a:spcAft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Communicate across languages with on-device translation for text and audio, preserving privacy through Apple-built models.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695325" y="2981325"/>
            <a:ext cx="342900" cy="381000"/>
          </a:xfrm>
          <a:prstGeom prst="roundRect">
            <a:avLst>
              <a:gd name="adj" fmla="val 27775000"/>
            </a:avLst>
          </a:prstGeom>
          <a:solidFill>
            <a:srgbClr val="EFF6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10" name="Image 2" descr="/var/folders/1y/yzhkrds14j1gm67qjvlds8tm7vvy2b/T/icon-icon-mwf96vwg0-176767785874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" y="3067050"/>
            <a:ext cx="190500" cy="1905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190625" y="2943225"/>
            <a:ext cx="464400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Messages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1190625" y="3248025"/>
            <a:ext cx="4644009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Automatically translates texts in conversations, allowing seamless multilingual messaging.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695325" y="3933825"/>
            <a:ext cx="366713" cy="381000"/>
          </a:xfrm>
          <a:prstGeom prst="roundRect">
            <a:avLst>
              <a:gd name="adj" fmla="val 25971393"/>
            </a:avLst>
          </a:prstGeom>
          <a:solidFill>
            <a:srgbClr val="EFF6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14" name="Image 3" descr="/var/folders/1y/yzhkrds14j1gm67qjvlds8tm7vvy2b/T/icon-icon-uorzfqdg6-1767677858778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25" y="4019550"/>
            <a:ext cx="214313" cy="19050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214438" y="3895725"/>
            <a:ext cx="46197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FaceTime</a:t>
            </a:r>
            <a:endParaRPr lang="en-US" sz="1500" dirty="0"/>
          </a:p>
        </p:txBody>
      </p:sp>
      <p:sp>
        <p:nvSpPr>
          <p:cNvPr id="16" name="Text 10"/>
          <p:cNvSpPr/>
          <p:nvPr/>
        </p:nvSpPr>
        <p:spPr>
          <a:xfrm>
            <a:off x="1214438" y="4200525"/>
            <a:ext cx="461972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Displays translated live captions while preserving the speaker's original voice for natural conversation.</a:t>
            </a:r>
            <a:endParaRPr lang="en-US" sz="1200" dirty="0"/>
          </a:p>
        </p:txBody>
      </p:sp>
      <p:sp>
        <p:nvSpPr>
          <p:cNvPr id="17" name="Text 11"/>
          <p:cNvSpPr/>
          <p:nvPr/>
        </p:nvSpPr>
        <p:spPr>
          <a:xfrm>
            <a:off x="695325" y="4886325"/>
            <a:ext cx="342900" cy="381000"/>
          </a:xfrm>
          <a:prstGeom prst="roundRect">
            <a:avLst>
              <a:gd name="adj" fmla="val 27775000"/>
            </a:avLst>
          </a:prstGeom>
          <a:solidFill>
            <a:srgbClr val="EFF6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18" name="Image 4" descr="/var/folders/1y/yzhkrds14j1gm67qjvlds8tm7vvy2b/T/icon-icon-68qa5rtba-1767677858812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525" y="4972050"/>
            <a:ext cx="190500" cy="19050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1190625" y="4848225"/>
            <a:ext cx="464400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Phone</a:t>
            </a:r>
            <a:endParaRPr lang="en-US" sz="1500" dirty="0"/>
          </a:p>
        </p:txBody>
      </p:sp>
      <p:sp>
        <p:nvSpPr>
          <p:cNvPr id="20" name="Text 13"/>
          <p:cNvSpPr/>
          <p:nvPr/>
        </p:nvSpPr>
        <p:spPr>
          <a:xfrm>
            <a:off x="1190625" y="5153025"/>
            <a:ext cx="4644009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Translations are spoken aloud during calls, enabling real-time verbal communication across languages.</a:t>
            </a:r>
            <a:endParaRPr lang="en-US" sz="1200" dirty="0"/>
          </a:p>
        </p:txBody>
      </p:sp>
      <p:sp>
        <p:nvSpPr>
          <p:cNvPr id="21" name="Shape 14"/>
          <p:cNvSpPr/>
          <p:nvPr/>
        </p:nvSpPr>
        <p:spPr>
          <a:xfrm>
            <a:off x="6210300" y="1219200"/>
            <a:ext cx="5524500" cy="4629150"/>
          </a:xfrm>
          <a:prstGeom prst="roundRect">
            <a:avLst>
              <a:gd name="adj" fmla="val 3292"/>
            </a:avLst>
          </a:prstGeom>
          <a:ln/>
        </p:spPr>
      </p:sp>
      <p:sp>
        <p:nvSpPr>
          <p:cNvPr id="22" name="Text 15"/>
          <p:cNvSpPr/>
          <p:nvPr/>
        </p:nvSpPr>
        <p:spPr>
          <a:xfrm>
            <a:off x="6448425" y="1457325"/>
            <a:ext cx="571500" cy="571500"/>
          </a:xfrm>
          <a:prstGeom prst="roundRect">
            <a:avLst>
              <a:gd name="adj" fmla="val 160000"/>
            </a:avLst>
          </a:prstGeom>
          <a:solidFill>
            <a:srgbClr val="007AFF">
              <a:alpha val="1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23" name="Image 5" descr="/var/folders/1y/yzhkrds14j1gm67qjvlds8tm7vvy2b/T/icon-icon-knn7yjr4w-1767677858886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3441" y="1600200"/>
            <a:ext cx="321469" cy="285750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7172325" y="1571625"/>
            <a:ext cx="240989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Visual Intelligence</a:t>
            </a:r>
            <a:endParaRPr lang="en-US" sz="2250" dirty="0"/>
          </a:p>
        </p:txBody>
      </p:sp>
      <p:sp>
        <p:nvSpPr>
          <p:cNvPr id="25" name="Text 17"/>
          <p:cNvSpPr/>
          <p:nvPr/>
        </p:nvSpPr>
        <p:spPr>
          <a:xfrm>
            <a:off x="6448425" y="2181225"/>
            <a:ext cx="514921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1800"/>
              </a:spcAft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Extends to your iPhone screen, allowing you to search and take action on anything you're viewing across apps.</a:t>
            </a:r>
            <a:endParaRPr lang="en-US" sz="1350" dirty="0"/>
          </a:p>
        </p:txBody>
      </p:sp>
      <p:sp>
        <p:nvSpPr>
          <p:cNvPr id="26" name="Text 18"/>
          <p:cNvSpPr/>
          <p:nvPr/>
        </p:nvSpPr>
        <p:spPr>
          <a:xfrm>
            <a:off x="6448425" y="2981325"/>
            <a:ext cx="390525" cy="381000"/>
          </a:xfrm>
          <a:prstGeom prst="roundRect">
            <a:avLst>
              <a:gd name="adj" fmla="val 24997500"/>
            </a:avLst>
          </a:prstGeom>
          <a:solidFill>
            <a:srgbClr val="EFF6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27" name="Image 6" descr="/var/folders/1y/yzhkrds14j1gm67qjvlds8tm7vvy2b/T/icon-icon-okr7ivext-1767677858919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4625" y="3067050"/>
            <a:ext cx="238125" cy="190500"/>
          </a:xfrm>
          <a:prstGeom prst="rect">
            <a:avLst/>
          </a:prstGeom>
        </p:spPr>
      </p:pic>
      <p:sp>
        <p:nvSpPr>
          <p:cNvPr id="28" name="Text 19"/>
          <p:cNvSpPr/>
          <p:nvPr/>
        </p:nvSpPr>
        <p:spPr>
          <a:xfrm>
            <a:off x="6991350" y="2943225"/>
            <a:ext cx="459543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Analysis</a:t>
            </a:r>
            <a:endParaRPr lang="en-US" sz="1500" dirty="0"/>
          </a:p>
        </p:txBody>
      </p:sp>
      <p:sp>
        <p:nvSpPr>
          <p:cNvPr id="29" name="Text 20"/>
          <p:cNvSpPr/>
          <p:nvPr/>
        </p:nvSpPr>
        <p:spPr>
          <a:xfrm>
            <a:off x="6991350" y="3248025"/>
            <a:ext cx="459543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Ask ChatGPT questions about on-screen content for immediate insights and information.</a:t>
            </a:r>
            <a:endParaRPr lang="en-US" sz="1200" dirty="0"/>
          </a:p>
        </p:txBody>
      </p:sp>
      <p:sp>
        <p:nvSpPr>
          <p:cNvPr id="30" name="Text 21"/>
          <p:cNvSpPr/>
          <p:nvPr/>
        </p:nvSpPr>
        <p:spPr>
          <a:xfrm>
            <a:off x="6448425" y="3933825"/>
            <a:ext cx="342900" cy="381000"/>
          </a:xfrm>
          <a:prstGeom prst="roundRect">
            <a:avLst>
              <a:gd name="adj" fmla="val 27775000"/>
            </a:avLst>
          </a:prstGeom>
          <a:solidFill>
            <a:srgbClr val="EFF6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31" name="Image 7" descr="/var/folders/1y/yzhkrds14j1gm67qjvlds8tm7vvy2b/T/icon-icon-7phdm2ch5-1767677858953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4625" y="4019550"/>
            <a:ext cx="190500" cy="190500"/>
          </a:xfrm>
          <a:prstGeom prst="rect">
            <a:avLst/>
          </a:prstGeom>
        </p:spPr>
      </p:pic>
      <p:sp>
        <p:nvSpPr>
          <p:cNvPr id="32" name="Text 22"/>
          <p:cNvSpPr/>
          <p:nvPr/>
        </p:nvSpPr>
        <p:spPr>
          <a:xfrm>
            <a:off x="6943725" y="3895725"/>
            <a:ext cx="464400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Visual Search</a:t>
            </a:r>
            <a:endParaRPr lang="en-US" sz="1500" dirty="0"/>
          </a:p>
        </p:txBody>
      </p:sp>
      <p:sp>
        <p:nvSpPr>
          <p:cNvPr id="33" name="Text 23"/>
          <p:cNvSpPr/>
          <p:nvPr/>
        </p:nvSpPr>
        <p:spPr>
          <a:xfrm>
            <a:off x="6943725" y="4200525"/>
            <a:ext cx="4644009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Find similar images or products via Google, Etsy, or other supported apps with a simple tap.</a:t>
            </a:r>
            <a:endParaRPr lang="en-US" sz="1200" dirty="0"/>
          </a:p>
        </p:txBody>
      </p:sp>
      <p:sp>
        <p:nvSpPr>
          <p:cNvPr id="34" name="Text 24"/>
          <p:cNvSpPr/>
          <p:nvPr/>
        </p:nvSpPr>
        <p:spPr>
          <a:xfrm>
            <a:off x="6448425" y="4886325"/>
            <a:ext cx="342900" cy="381000"/>
          </a:xfrm>
          <a:prstGeom prst="roundRect">
            <a:avLst>
              <a:gd name="adj" fmla="val 27775000"/>
            </a:avLst>
          </a:prstGeom>
          <a:solidFill>
            <a:srgbClr val="EFF6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35" name="Image 8" descr="/var/folders/1y/yzhkrds14j1gm67qjvlds8tm7vvy2b/T/icon-icon-uh0r73otz-1767677858987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4625" y="4972050"/>
            <a:ext cx="190500" cy="190500"/>
          </a:xfrm>
          <a:prstGeom prst="rect">
            <a:avLst/>
          </a:prstGeom>
        </p:spPr>
      </p:pic>
      <p:sp>
        <p:nvSpPr>
          <p:cNvPr id="36" name="Text 25"/>
          <p:cNvSpPr/>
          <p:nvPr/>
        </p:nvSpPr>
        <p:spPr>
          <a:xfrm>
            <a:off x="6943725" y="4848225"/>
            <a:ext cx="464400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Smart Recognition</a:t>
            </a:r>
            <a:endParaRPr lang="en-US" sz="1500" dirty="0"/>
          </a:p>
        </p:txBody>
      </p:sp>
      <p:sp>
        <p:nvSpPr>
          <p:cNvPr id="37" name="Text 26"/>
          <p:cNvSpPr/>
          <p:nvPr/>
        </p:nvSpPr>
        <p:spPr>
          <a:xfrm>
            <a:off x="6943725" y="5153025"/>
            <a:ext cx="4644009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Identifies art, books, landmarks, sculptures, and event details with suggestions for calendar integration.</a:t>
            </a:r>
            <a:endParaRPr lang="en-US" sz="1200" dirty="0"/>
          </a:p>
        </p:txBody>
      </p:sp>
      <p:sp>
        <p:nvSpPr>
          <p:cNvPr id="38" name="Shape 27"/>
          <p:cNvSpPr/>
          <p:nvPr/>
        </p:nvSpPr>
        <p:spPr>
          <a:xfrm>
            <a:off x="1866900" y="6076950"/>
            <a:ext cx="8458200" cy="1543050"/>
          </a:xfrm>
          <a:prstGeom prst="roundRect">
            <a:avLst>
              <a:gd name="adj" fmla="val 7407"/>
            </a:avLst>
          </a:prstGeom>
          <a:ln/>
        </p:spPr>
      </p:sp>
      <p:pic>
        <p:nvPicPr>
          <p:cNvPr id="39" name="Image 9" descr="https://picture-search.skywork.ai/aippt/image/sheet/4a88fa5e8b50c26edaab616ad2993036_crop.jp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52625" y="6162675"/>
            <a:ext cx="8286750" cy="1371600"/>
          </a:xfrm>
          <a:prstGeom prst="rect">
            <a:avLst/>
          </a:prstGeom>
        </p:spPr>
      </p:pic>
      <p:sp>
        <p:nvSpPr>
          <p:cNvPr id="40" name="Text 28"/>
          <p:cNvSpPr/>
          <p:nvPr/>
        </p:nvSpPr>
        <p:spPr>
          <a:xfrm>
            <a:off x="11674227" y="7686675"/>
            <a:ext cx="33381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7 / 15</a:t>
            </a:r>
            <a:endParaRPr lang="en-US" sz="10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iyf9d1eib-176767786042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81153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50315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Creative Expression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Tools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457200" y="990600"/>
            <a:ext cx="1150315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Bef>
                <a:spcPts val="600"/>
              </a:spcBef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Unleash your creativity with Apple Intelligence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09600" y="1562100"/>
            <a:ext cx="3454301" cy="3790950"/>
          </a:xfrm>
          <a:prstGeom prst="roundRect">
            <a:avLst>
              <a:gd name="adj" fmla="val 4412"/>
            </a:avLst>
          </a:prstGeom>
          <a:ln/>
        </p:spPr>
      </p:sp>
      <p:pic>
        <p:nvPicPr>
          <p:cNvPr id="6" name="Image 1" descr="/var/folders/1y/yzhkrds14j1gm67qjvlds8tm7vvy2b/T/icon-icon-ulh0lkogz-1767677860541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250" y="1800225"/>
            <a:ext cx="381000" cy="3810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97885" y="2333625"/>
            <a:ext cx="87758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Genmoji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847725" y="2867025"/>
            <a:ext cx="3037612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Mix your favorite emojis, Genmoji, and descriptions to create unique expressions.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847725" y="3781425"/>
            <a:ext cx="2978051" cy="1066800"/>
          </a:xfrm>
          <a:prstGeom prst="rect">
            <a:avLst/>
          </a:prstGeom>
          <a:noFill/>
          <a:ln/>
        </p:spPr>
        <p:txBody>
          <a:bodyPr wrap="square" lIns="114300" tIns="0" rIns="0" bIns="0" rtlCol="0" anchor="t"/>
          <a:lstStyle/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Combine multiple emojis</a:t>
            </a:r>
            <a:endParaRPr lang="en-US" sz="1350" dirty="0"/>
          </a:p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Add text descriptions</a:t>
            </a:r>
            <a:endParaRPr lang="en-US" sz="1350" dirty="0"/>
          </a:p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Generate personalized reactions</a:t>
            </a:r>
            <a:endParaRPr lang="en-US" sz="1350" dirty="0"/>
          </a:p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Share directly in Messages</a:t>
            </a:r>
            <a:endParaRPr lang="en-US" sz="1350" dirty="0"/>
          </a:p>
        </p:txBody>
      </p:sp>
      <p:sp>
        <p:nvSpPr>
          <p:cNvPr id="10" name="Shape 6"/>
          <p:cNvSpPr/>
          <p:nvPr/>
        </p:nvSpPr>
        <p:spPr>
          <a:xfrm>
            <a:off x="4368701" y="1562100"/>
            <a:ext cx="3454301" cy="3790950"/>
          </a:xfrm>
          <a:prstGeom prst="roundRect">
            <a:avLst>
              <a:gd name="adj" fmla="val 4412"/>
            </a:avLst>
          </a:prstGeom>
          <a:ln/>
        </p:spPr>
      </p:sp>
      <p:pic>
        <p:nvPicPr>
          <p:cNvPr id="11" name="Image 2" descr="/var/folders/1y/yzhkrds14j1gm67qjvlds8tm7vvy2b/T/icon-icon-miwp57wkv-176767786061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351" y="1800225"/>
            <a:ext cx="381000" cy="38100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142062" y="2333625"/>
            <a:ext cx="190757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Image Playground</a:t>
            </a:r>
            <a:endParaRPr lang="en-US" sz="1800" dirty="0"/>
          </a:p>
        </p:txBody>
      </p:sp>
      <p:sp>
        <p:nvSpPr>
          <p:cNvPr id="13" name="Text 8"/>
          <p:cNvSpPr/>
          <p:nvPr/>
        </p:nvSpPr>
        <p:spPr>
          <a:xfrm>
            <a:off x="4606826" y="2867025"/>
            <a:ext cx="3037612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Generate custom images with enhanced AI capabilities.</a:t>
            </a:r>
            <a:endParaRPr lang="en-US" sz="1350" dirty="0"/>
          </a:p>
        </p:txBody>
      </p:sp>
      <p:sp>
        <p:nvSpPr>
          <p:cNvPr id="14" name="Text 9"/>
          <p:cNvSpPr/>
          <p:nvPr/>
        </p:nvSpPr>
        <p:spPr>
          <a:xfrm>
            <a:off x="4606826" y="3514725"/>
            <a:ext cx="2978051" cy="1600200"/>
          </a:xfrm>
          <a:prstGeom prst="rect">
            <a:avLst/>
          </a:prstGeom>
          <a:noFill/>
          <a:ln/>
        </p:spPr>
        <p:txBody>
          <a:bodyPr wrap="square" lIns="114300" tIns="0" rIns="0" bIns="0" rtlCol="0" anchor="t"/>
          <a:lstStyle/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Additional ChatGPT styles</a:t>
            </a:r>
            <a:endParaRPr lang="en-US" sz="1350" dirty="0"/>
          </a:p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Create custom backgrounds for Messages</a:t>
            </a:r>
            <a:endParaRPr lang="en-US" sz="1350" dirty="0"/>
          </a:p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Generate images from text descriptions</a:t>
            </a:r>
            <a:endParaRPr lang="en-US" sz="1350" dirty="0"/>
          </a:p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Apply artistic filters and effects</a:t>
            </a:r>
            <a:endParaRPr lang="en-US" sz="1350" dirty="0"/>
          </a:p>
        </p:txBody>
      </p:sp>
      <p:sp>
        <p:nvSpPr>
          <p:cNvPr id="15" name="Shape 10"/>
          <p:cNvSpPr/>
          <p:nvPr/>
        </p:nvSpPr>
        <p:spPr>
          <a:xfrm>
            <a:off x="8127802" y="1562100"/>
            <a:ext cx="3454301" cy="3790950"/>
          </a:xfrm>
          <a:prstGeom prst="roundRect">
            <a:avLst>
              <a:gd name="adj" fmla="val 4412"/>
            </a:avLst>
          </a:prstGeom>
          <a:ln/>
        </p:spPr>
      </p:sp>
      <p:pic>
        <p:nvPicPr>
          <p:cNvPr id="16" name="Image 3" descr="/var/folders/1y/yzhkrds14j1gm67qjvlds8tm7vvy2b/T/icon-icon-tcdy9ls8h-1767677860691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2077" y="1800225"/>
            <a:ext cx="285750" cy="38100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778810" y="2333625"/>
            <a:ext cx="215213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Shortcuts</a:t>
            </a:r>
            <a:endParaRPr lang="en-US" sz="1800" dirty="0"/>
          </a:p>
        </p:txBody>
      </p:sp>
      <p:sp>
        <p:nvSpPr>
          <p:cNvPr id="18" name="Text 12"/>
          <p:cNvSpPr/>
          <p:nvPr/>
        </p:nvSpPr>
        <p:spPr>
          <a:xfrm>
            <a:off x="8365927" y="2867025"/>
            <a:ext cx="3037612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More powerful with "intelligent actions" enabled by Apple Intelligence.</a:t>
            </a:r>
            <a:endParaRPr lang="en-US" sz="1350" dirty="0"/>
          </a:p>
        </p:txBody>
      </p:sp>
      <p:sp>
        <p:nvSpPr>
          <p:cNvPr id="19" name="Text 13"/>
          <p:cNvSpPr/>
          <p:nvPr/>
        </p:nvSpPr>
        <p:spPr>
          <a:xfrm>
            <a:off x="8365927" y="3514725"/>
            <a:ext cx="2978051" cy="1333500"/>
          </a:xfrm>
          <a:prstGeom prst="rect">
            <a:avLst/>
          </a:prstGeom>
          <a:noFill/>
          <a:ln/>
        </p:spPr>
        <p:txBody>
          <a:bodyPr wrap="square" lIns="114300" tIns="0" rIns="0" bIns="0" rtlCol="0" anchor="t"/>
          <a:lstStyle/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Dedicated actions for Writing Tools</a:t>
            </a:r>
            <a:endParaRPr lang="en-US" sz="1350" dirty="0"/>
          </a:p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Image Playground integration</a:t>
            </a:r>
            <a:endParaRPr lang="en-US" sz="1350" dirty="0"/>
          </a:p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Summarize text within workflows</a:t>
            </a:r>
            <a:endParaRPr lang="en-US" sz="1350" dirty="0"/>
          </a:p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Create images directly in automations</a:t>
            </a:r>
            <a:endParaRPr lang="en-US" sz="1350" dirty="0"/>
          </a:p>
        </p:txBody>
      </p:sp>
      <p:sp>
        <p:nvSpPr>
          <p:cNvPr id="20" name="Shape 14"/>
          <p:cNvSpPr/>
          <p:nvPr/>
        </p:nvSpPr>
        <p:spPr>
          <a:xfrm>
            <a:off x="4209604" y="5657850"/>
            <a:ext cx="3772644" cy="2000250"/>
          </a:xfrm>
          <a:prstGeom prst="roundRect">
            <a:avLst>
              <a:gd name="adj" fmla="val 7619"/>
            </a:avLst>
          </a:prstGeom>
          <a:ln/>
        </p:spPr>
      </p:sp>
      <p:pic>
        <p:nvPicPr>
          <p:cNvPr id="21" name="Image 4" descr="https://picture-search.skywork.ai/aippt/image/sheet/4a88fa5e8b50c26edaab616ad2993036_crop.jp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5329" y="5743575"/>
            <a:ext cx="3601194" cy="182880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11665000" y="7724775"/>
            <a:ext cx="34323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8 / 15</a:t>
            </a:r>
            <a:endParaRPr lang="en-US" sz="10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l2i7j0nqj-176767786216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2009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50315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Communication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Enhancements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457200" y="990600"/>
            <a:ext cx="1150315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Bef>
                <a:spcPts val="600"/>
              </a:spcBef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Smarter, safer, and more intuitive ways to stay connected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457200" y="1562100"/>
            <a:ext cx="5486400" cy="4495800"/>
          </a:xfrm>
          <a:prstGeom prst="roundRect">
            <a:avLst>
              <a:gd name="adj" fmla="val 3390"/>
            </a:avLst>
          </a:prstGeom>
          <a:ln/>
        </p:spPr>
      </p:sp>
      <p:sp>
        <p:nvSpPr>
          <p:cNvPr id="6" name="Shape 3"/>
          <p:cNvSpPr/>
          <p:nvPr/>
        </p:nvSpPr>
        <p:spPr>
          <a:xfrm>
            <a:off x="695325" y="1800225"/>
            <a:ext cx="476250" cy="476250"/>
          </a:xfrm>
          <a:prstGeom prst="roundRect">
            <a:avLst>
              <a:gd name="adj" fmla="val 24000"/>
            </a:avLst>
          </a:prstGeom>
          <a:ln/>
        </p:spPr>
      </p:sp>
      <p:pic>
        <p:nvPicPr>
          <p:cNvPr id="7" name="Image 1" descr="/var/folders/1y/yzhkrds14j1gm67qjvlds8tm7vvy2b/T/icon-icon-ecmfj8mcl-1767677862312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1924050"/>
            <a:ext cx="228600" cy="2286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23975" y="1866900"/>
            <a:ext cx="145201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Phone App</a:t>
            </a:r>
            <a:endParaRPr lang="en-US" sz="2250" dirty="0"/>
          </a:p>
        </p:txBody>
      </p:sp>
      <p:sp>
        <p:nvSpPr>
          <p:cNvPr id="9" name="Text 5"/>
          <p:cNvSpPr/>
          <p:nvPr/>
        </p:nvSpPr>
        <p:spPr>
          <a:xfrm>
            <a:off x="1304925" y="2428875"/>
            <a:ext cx="448856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Unified Layout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1304925" y="2771775"/>
            <a:ext cx="448856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Combines Favorites, Recents, and Voicemails in one convenient place for streamlined access.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1304925" y="3457575"/>
            <a:ext cx="448856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Call Screening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1304925" y="3800475"/>
            <a:ext cx="448856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Gathers information from unknown callers before your phone rings, letting you decide whether to answer or ignore.</a:t>
            </a:r>
            <a:endParaRPr lang="en-US" sz="1200" dirty="0"/>
          </a:p>
        </p:txBody>
      </p:sp>
      <p:sp>
        <p:nvSpPr>
          <p:cNvPr id="13" name="Text 9"/>
          <p:cNvSpPr/>
          <p:nvPr/>
        </p:nvSpPr>
        <p:spPr>
          <a:xfrm>
            <a:off x="1304925" y="4333875"/>
            <a:ext cx="448856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   </a:t>
            </a:r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privacy and control</a:t>
            </a:r>
            <a:endParaRPr lang="en-US" sz="1200" dirty="0"/>
          </a:p>
        </p:txBody>
      </p:sp>
      <p:pic>
        <p:nvPicPr>
          <p:cNvPr id="14" name="Image 2" descr="/var/folders/1y/yzhkrds14j1gm67qjvlds8tm7vvy2b/T/icon-icon-p17rxksve-1767677862378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925" y="4352925"/>
            <a:ext cx="152400" cy="15240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304925" y="4752975"/>
            <a:ext cx="448856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Hold Assist</a:t>
            </a:r>
            <a:endParaRPr lang="en-US" sz="1500" dirty="0"/>
          </a:p>
        </p:txBody>
      </p:sp>
      <p:sp>
        <p:nvSpPr>
          <p:cNvPr id="16" name="Text 11"/>
          <p:cNvSpPr/>
          <p:nvPr/>
        </p:nvSpPr>
        <p:spPr>
          <a:xfrm>
            <a:off x="1304925" y="5095875"/>
            <a:ext cx="448856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Detects when you're on hold and notifies you when a live agent becomes available, freeing you to focus on other tasks.</a:t>
            </a:r>
            <a:endParaRPr lang="en-US" sz="1200" dirty="0"/>
          </a:p>
        </p:txBody>
      </p:sp>
      <p:sp>
        <p:nvSpPr>
          <p:cNvPr id="17" name="Text 12"/>
          <p:cNvSpPr/>
          <p:nvPr/>
        </p:nvSpPr>
        <p:spPr>
          <a:xfrm>
            <a:off x="1304925" y="5629275"/>
            <a:ext cx="448856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   </a:t>
            </a:r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Save time on customer service calls</a:t>
            </a:r>
            <a:endParaRPr lang="en-US" sz="1200" dirty="0"/>
          </a:p>
        </p:txBody>
      </p:sp>
      <p:pic>
        <p:nvPicPr>
          <p:cNvPr id="18" name="Image 3" descr="/var/folders/1y/yzhkrds14j1gm67qjvlds8tm7vvy2b/T/icon-icon-jk8fvgg33-1767677862445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925" y="5648325"/>
            <a:ext cx="152400" cy="152400"/>
          </a:xfrm>
          <a:prstGeom prst="rect">
            <a:avLst/>
          </a:prstGeom>
        </p:spPr>
      </p:pic>
      <p:sp>
        <p:nvSpPr>
          <p:cNvPr id="19" name="Shape 13"/>
          <p:cNvSpPr/>
          <p:nvPr/>
        </p:nvSpPr>
        <p:spPr>
          <a:xfrm>
            <a:off x="6248400" y="1562100"/>
            <a:ext cx="5486400" cy="5181600"/>
          </a:xfrm>
          <a:prstGeom prst="roundRect">
            <a:avLst>
              <a:gd name="adj" fmla="val 2941"/>
            </a:avLst>
          </a:prstGeom>
          <a:ln/>
        </p:spPr>
      </p:sp>
      <p:sp>
        <p:nvSpPr>
          <p:cNvPr id="20" name="Shape 14"/>
          <p:cNvSpPr/>
          <p:nvPr/>
        </p:nvSpPr>
        <p:spPr>
          <a:xfrm>
            <a:off x="6486525" y="1800225"/>
            <a:ext cx="476250" cy="476250"/>
          </a:xfrm>
          <a:prstGeom prst="roundRect">
            <a:avLst>
              <a:gd name="adj" fmla="val 24000"/>
            </a:avLst>
          </a:prstGeom>
          <a:ln/>
        </p:spPr>
      </p:sp>
      <p:pic>
        <p:nvPicPr>
          <p:cNvPr id="21" name="Image 4" descr="/var/folders/1y/yzhkrds14j1gm67qjvlds8tm7vvy2b/T/icon-icon-ljaofh91q-1767677862553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0350" y="1924050"/>
            <a:ext cx="228600" cy="22860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115175" y="1866900"/>
            <a:ext cx="196040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Messages App</a:t>
            </a:r>
            <a:endParaRPr lang="en-US" sz="2250" dirty="0"/>
          </a:p>
        </p:txBody>
      </p:sp>
      <p:sp>
        <p:nvSpPr>
          <p:cNvPr id="23" name="Text 16"/>
          <p:cNvSpPr/>
          <p:nvPr/>
        </p:nvSpPr>
        <p:spPr>
          <a:xfrm>
            <a:off x="7096125" y="2428875"/>
            <a:ext cx="448856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Unknown Sender Screening</a:t>
            </a:r>
            <a:endParaRPr lang="en-US" sz="1500" dirty="0"/>
          </a:p>
        </p:txBody>
      </p:sp>
      <p:sp>
        <p:nvSpPr>
          <p:cNvPr id="24" name="Text 17"/>
          <p:cNvSpPr/>
          <p:nvPr/>
        </p:nvSpPr>
        <p:spPr>
          <a:xfrm>
            <a:off x="7096125" y="2771775"/>
            <a:ext cx="4488561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Messages from unknown senders appear in a dedicated folder and remain silenced until you accept them or mark them as known.</a:t>
            </a:r>
            <a:endParaRPr lang="en-US" sz="1200" dirty="0"/>
          </a:p>
        </p:txBody>
      </p:sp>
      <p:sp>
        <p:nvSpPr>
          <p:cNvPr id="25" name="Text 18"/>
          <p:cNvSpPr/>
          <p:nvPr/>
        </p:nvSpPr>
        <p:spPr>
          <a:xfrm>
            <a:off x="7096125" y="3648075"/>
            <a:ext cx="448856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Custom Conversation Backgrounds</a:t>
            </a:r>
            <a:endParaRPr lang="en-US" sz="1500" dirty="0"/>
          </a:p>
        </p:txBody>
      </p:sp>
      <p:sp>
        <p:nvSpPr>
          <p:cNvPr id="26" name="Text 19"/>
          <p:cNvSpPr/>
          <p:nvPr/>
        </p:nvSpPr>
        <p:spPr>
          <a:xfrm>
            <a:off x="7096125" y="3990975"/>
            <a:ext cx="448856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Personalize chats with custom backgrounds, including unique backgrounds generated with Image Playground.</a:t>
            </a:r>
            <a:endParaRPr lang="en-US" sz="1200" dirty="0"/>
          </a:p>
        </p:txBody>
      </p:sp>
      <p:pic>
        <p:nvPicPr>
          <p:cNvPr id="27" name="Image 5" descr="/var/folders/1y/yzhkrds14j1gm67qjvlds8tm7vvy2b/T/icon-icon-kdz3e6tus-1767677862586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6125" y="4695825"/>
            <a:ext cx="171450" cy="152400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7343775" y="4638675"/>
            <a:ext cx="1415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Typing Indicators</a:t>
            </a:r>
            <a:endParaRPr lang="en-US" sz="1350" dirty="0"/>
          </a:p>
        </p:txBody>
      </p:sp>
      <p:sp>
        <p:nvSpPr>
          <p:cNvPr id="29" name="Text 21"/>
          <p:cNvSpPr/>
          <p:nvPr/>
        </p:nvSpPr>
        <p:spPr>
          <a:xfrm>
            <a:off x="7096125" y="4943475"/>
            <a:ext cx="2166557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See who's typing in group chats in real-time.</a:t>
            </a:r>
            <a:endParaRPr lang="en-US" sz="1050" dirty="0"/>
          </a:p>
        </p:txBody>
      </p:sp>
      <p:pic>
        <p:nvPicPr>
          <p:cNvPr id="30" name="Image 6" descr="/var/folders/1y/yzhkrds14j1gm67qjvlds8tm7vvy2b/T/icon-icon-bs5z337rc-176767786262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2600" y="4695825"/>
            <a:ext cx="133350" cy="152400"/>
          </a:xfrm>
          <a:prstGeom prst="rect">
            <a:avLst/>
          </a:prstGeom>
        </p:spPr>
      </p:pic>
      <p:sp>
        <p:nvSpPr>
          <p:cNvPr id="31" name="Text 22"/>
          <p:cNvSpPr/>
          <p:nvPr/>
        </p:nvSpPr>
        <p:spPr>
          <a:xfrm>
            <a:off x="9582150" y="4638675"/>
            <a:ext cx="92965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Smart Polls</a:t>
            </a:r>
            <a:endParaRPr lang="en-US" sz="1350" dirty="0"/>
          </a:p>
        </p:txBody>
      </p:sp>
      <p:sp>
        <p:nvSpPr>
          <p:cNvPr id="32" name="Text 23"/>
          <p:cNvSpPr/>
          <p:nvPr/>
        </p:nvSpPr>
        <p:spPr>
          <a:xfrm>
            <a:off x="9372600" y="4943475"/>
            <a:ext cx="2166557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Create polls manually or get AI-suggested polls when relevant.</a:t>
            </a:r>
            <a:endParaRPr lang="en-US" sz="1050" dirty="0"/>
          </a:p>
        </p:txBody>
      </p:sp>
      <p:pic>
        <p:nvPicPr>
          <p:cNvPr id="33" name="Image 7" descr="/var/folders/1y/yzhkrds14j1gm67qjvlds8tm7vvy2b/T/icon-icon-u8c1gsgpb-1767677862653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6125" y="5534025"/>
            <a:ext cx="171450" cy="152400"/>
          </a:xfrm>
          <a:prstGeom prst="rect">
            <a:avLst/>
          </a:prstGeom>
        </p:spPr>
      </p:pic>
      <p:sp>
        <p:nvSpPr>
          <p:cNvPr id="34" name="Text 24"/>
          <p:cNvSpPr/>
          <p:nvPr/>
        </p:nvSpPr>
        <p:spPr>
          <a:xfrm>
            <a:off x="7343775" y="5476875"/>
            <a:ext cx="93268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Cash</a:t>
            </a:r>
            <a:endParaRPr lang="en-US" sz="1350" dirty="0"/>
          </a:p>
        </p:txBody>
      </p:sp>
      <p:sp>
        <p:nvSpPr>
          <p:cNvPr id="35" name="Text 25"/>
          <p:cNvSpPr/>
          <p:nvPr/>
        </p:nvSpPr>
        <p:spPr>
          <a:xfrm>
            <a:off x="7096125" y="5781675"/>
            <a:ext cx="2166557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Request and send money directly in group chats.*</a:t>
            </a:r>
            <a:endParaRPr lang="en-US" sz="1050" dirty="0"/>
          </a:p>
        </p:txBody>
      </p:sp>
      <p:sp>
        <p:nvSpPr>
          <p:cNvPr id="36" name="Text 26"/>
          <p:cNvSpPr/>
          <p:nvPr/>
        </p:nvSpPr>
        <p:spPr>
          <a:xfrm>
            <a:off x="7096125" y="6353175"/>
            <a:ext cx="4488561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00"/>
              </a:lnSpc>
              <a:spcBef>
                <a:spcPts val="1500"/>
              </a:spcBef>
              <a:buNone/>
            </a:pPr>
            <a:r>
              <a:rPr lang="en-US" sz="900" i="1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*Apple Cash services are available in the U.S. on eligible devices.</a:t>
            </a:r>
            <a:endParaRPr lang="en-US" sz="900" dirty="0"/>
          </a:p>
        </p:txBody>
      </p:sp>
      <p:sp>
        <p:nvSpPr>
          <p:cNvPr id="37" name="Text 27"/>
          <p:cNvSpPr/>
          <p:nvPr/>
        </p:nvSpPr>
        <p:spPr>
          <a:xfrm>
            <a:off x="11665148" y="6810375"/>
            <a:ext cx="34307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9 / 15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tmsxpi786-176767783255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9151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50315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CarPlay &amp; Apple Music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Updates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457200" y="1219200"/>
            <a:ext cx="5067300" cy="2762250"/>
          </a:xfrm>
          <a:prstGeom prst="roundRect">
            <a:avLst>
              <a:gd name="adj" fmla="val 5517"/>
            </a:avLst>
          </a:prstGeom>
          <a:ln/>
        </p:spPr>
      </p:sp>
      <p:pic>
        <p:nvPicPr>
          <p:cNvPr id="5" name="Image 1" descr="/var/folders/1y/yzhkrds14j1gm67qjvlds8tm7vvy2b/T/icon-icon-yh4te4ugd-1767677832667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485900"/>
            <a:ext cx="357188" cy="2857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66813" y="1457325"/>
            <a:ext cx="103682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CarPlay</a:t>
            </a:r>
            <a:endParaRPr lang="en-US" sz="2250" dirty="0"/>
          </a:p>
        </p:txBody>
      </p:sp>
      <p:sp>
        <p:nvSpPr>
          <p:cNvPr id="7" name="Text 3"/>
          <p:cNvSpPr/>
          <p:nvPr/>
        </p:nvSpPr>
        <p:spPr>
          <a:xfrm>
            <a:off x="695325" y="1952625"/>
            <a:ext cx="468287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Used over </a:t>
            </a:r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35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600 million times</a:t>
            </a:r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per day</a:t>
            </a:r>
            <a:endParaRPr lang="en-US" sz="1350" dirty="0"/>
          </a:p>
        </p:txBody>
      </p:sp>
      <p:pic>
        <p:nvPicPr>
          <p:cNvPr id="8" name="Image 2" descr="/var/folders/1y/yzhkrds14j1gm67qjvlds8tm7vvy2b/T/icon-icon-zcqmyzx7z-1767677832703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2438400"/>
            <a:ext cx="152400" cy="1524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962025" y="2371725"/>
            <a:ext cx="315040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Refreshed with Liquid Glass design language</a:t>
            </a:r>
            <a:endParaRPr lang="en-US" sz="1200" dirty="0"/>
          </a:p>
        </p:txBody>
      </p:sp>
      <p:pic>
        <p:nvPicPr>
          <p:cNvPr id="10" name="Image 3" descr="/var/folders/1y/yzhkrds14j1gm67qjvlds8tm7vvy2b/T/icon-icon-w105d4d9e-176767783273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5" y="2809875"/>
            <a:ext cx="152400" cy="1524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62025" y="2743200"/>
            <a:ext cx="338812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Compact call view preserves navigation visibility</a:t>
            </a:r>
            <a:endParaRPr lang="en-US" sz="1200" dirty="0"/>
          </a:p>
        </p:txBody>
      </p:sp>
      <p:pic>
        <p:nvPicPr>
          <p:cNvPr id="12" name="Image 4" descr="/var/folders/1y/yzhkrds14j1gm67qjvlds8tm7vvy2b/T/icon-icon-bf5sgo01a-1767677832769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325" y="3181350"/>
            <a:ext cx="152400" cy="15240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62025" y="3114675"/>
            <a:ext cx="41881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Messages with Tapbacks &amp; pinned conversations</a:t>
            </a:r>
            <a:endParaRPr lang="en-US" sz="1200" dirty="0"/>
          </a:p>
        </p:txBody>
      </p:sp>
      <p:pic>
        <p:nvPicPr>
          <p:cNvPr id="14" name="Image 5" descr="/var/folders/1y/yzhkrds14j1gm67qjvlds8tm7vvy2b/T/icon-icon-y10mw8k49-1767677832804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25" y="3552825"/>
            <a:ext cx="152400" cy="15240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62025" y="3486150"/>
            <a:ext cx="353052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New widget support and Live Activities integration</a:t>
            </a:r>
            <a:endParaRPr lang="en-US" sz="1200" dirty="0"/>
          </a:p>
        </p:txBody>
      </p:sp>
      <p:sp>
        <p:nvSpPr>
          <p:cNvPr id="16" name="Shape 8"/>
          <p:cNvSpPr/>
          <p:nvPr/>
        </p:nvSpPr>
        <p:spPr>
          <a:xfrm>
            <a:off x="873175" y="4210050"/>
            <a:ext cx="4235351" cy="2457301"/>
          </a:xfrm>
          <a:prstGeom prst="roundRect">
            <a:avLst>
              <a:gd name="adj" fmla="val 6202"/>
            </a:avLst>
          </a:prstGeom>
          <a:ln/>
        </p:spPr>
      </p:sp>
      <p:pic>
        <p:nvPicPr>
          <p:cNvPr id="17" name="Image 6" descr="https://picture-search.skywork.ai/aippt/image/sheet/7e659aea7fc8c1ba0e685f627ab8e305.jp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900" y="4295775"/>
            <a:ext cx="4063901" cy="2285851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5905500" y="1219200"/>
            <a:ext cx="381000" cy="419100"/>
          </a:xfrm>
          <a:prstGeom prst="roundRect">
            <a:avLst>
              <a:gd name="adj" fmla="val 240000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14300" dist="38100" dir="540000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19" name="Image 7" descr="/var/folders/1y/yzhkrds14j1gm67qjvlds8tm7vvy2b/T/icon-icon-d0nsmrvrn-1767677832874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0750" y="1323975"/>
            <a:ext cx="190500" cy="190500"/>
          </a:xfrm>
          <a:prstGeom prst="rect">
            <a:avLst/>
          </a:prstGeom>
        </p:spPr>
      </p:pic>
      <p:sp>
        <p:nvSpPr>
          <p:cNvPr id="20" name="Shape 10"/>
          <p:cNvSpPr/>
          <p:nvPr/>
        </p:nvSpPr>
        <p:spPr>
          <a:xfrm>
            <a:off x="6667500" y="1219200"/>
            <a:ext cx="5067300" cy="5238750"/>
          </a:xfrm>
          <a:prstGeom prst="roundRect">
            <a:avLst>
              <a:gd name="adj" fmla="val 3008"/>
            </a:avLst>
          </a:prstGeom>
          <a:ln/>
        </p:spPr>
      </p:sp>
      <p:pic>
        <p:nvPicPr>
          <p:cNvPr id="21" name="Image 8" descr="/var/folders/1y/yzhkrds14j1gm67qjvlds8tm7vvy2b/T/icon-icon-fexv2pjx6-1767677832953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5625" y="1485900"/>
            <a:ext cx="285750" cy="285750"/>
          </a:xfrm>
          <a:prstGeom prst="rect">
            <a:avLst/>
          </a:prstGeom>
        </p:spPr>
      </p:pic>
      <p:sp>
        <p:nvSpPr>
          <p:cNvPr id="22" name="Text 11"/>
          <p:cNvSpPr/>
          <p:nvPr/>
        </p:nvSpPr>
        <p:spPr>
          <a:xfrm>
            <a:off x="7305675" y="1457325"/>
            <a:ext cx="163630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Music</a:t>
            </a:r>
            <a:endParaRPr lang="en-US" sz="2250" dirty="0"/>
          </a:p>
        </p:txBody>
      </p:sp>
      <p:sp>
        <p:nvSpPr>
          <p:cNvPr id="23" name="Shape 12"/>
          <p:cNvSpPr/>
          <p:nvPr/>
        </p:nvSpPr>
        <p:spPr>
          <a:xfrm>
            <a:off x="6905625" y="2028825"/>
            <a:ext cx="2219325" cy="1847850"/>
          </a:xfrm>
          <a:prstGeom prst="roundRect">
            <a:avLst>
              <a:gd name="adj" fmla="val 6186"/>
            </a:avLst>
          </a:prstGeom>
          <a:ln/>
        </p:spPr>
      </p:sp>
      <p:pic>
        <p:nvPicPr>
          <p:cNvPr id="24" name="Image 9" descr="/var/folders/1y/yzhkrds14j1gm67qjvlds8tm7vvy2b/T/icon-icon-d7a5owo9j-1767677833022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67550" y="2362200"/>
            <a:ext cx="238125" cy="190500"/>
          </a:xfrm>
          <a:prstGeom prst="rect">
            <a:avLst/>
          </a:prstGeom>
        </p:spPr>
      </p:pic>
      <p:sp>
        <p:nvSpPr>
          <p:cNvPr id="25" name="Text 13"/>
          <p:cNvSpPr/>
          <p:nvPr/>
        </p:nvSpPr>
        <p:spPr>
          <a:xfrm>
            <a:off x="7381875" y="2190750"/>
            <a:ext cx="1612773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Lyrics Enhancement</a:t>
            </a:r>
            <a:endParaRPr lang="en-US" sz="1500" dirty="0"/>
          </a:p>
        </p:txBody>
      </p:sp>
      <p:sp>
        <p:nvSpPr>
          <p:cNvPr id="26" name="Text 14"/>
          <p:cNvSpPr/>
          <p:nvPr/>
        </p:nvSpPr>
        <p:spPr>
          <a:xfrm>
            <a:off x="7067550" y="2800350"/>
            <a:ext cx="1933385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Translation and pronunciation features for lyrics in different languages</a:t>
            </a:r>
            <a:endParaRPr lang="en-US" sz="1200" dirty="0"/>
          </a:p>
        </p:txBody>
      </p:sp>
      <p:sp>
        <p:nvSpPr>
          <p:cNvPr id="27" name="Shape 15"/>
          <p:cNvSpPr/>
          <p:nvPr/>
        </p:nvSpPr>
        <p:spPr>
          <a:xfrm>
            <a:off x="9277350" y="2028825"/>
            <a:ext cx="2219325" cy="1847850"/>
          </a:xfrm>
          <a:prstGeom prst="roundRect">
            <a:avLst>
              <a:gd name="adj" fmla="val 6186"/>
            </a:avLst>
          </a:prstGeom>
          <a:ln/>
        </p:spPr>
      </p:sp>
      <p:pic>
        <p:nvPicPr>
          <p:cNvPr id="28" name="Image 10" descr="/var/folders/1y/yzhkrds14j1gm67qjvlds8tm7vvy2b/T/icon-icon-s10tkrbll-1767677833107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39275" y="2228850"/>
            <a:ext cx="190500" cy="190500"/>
          </a:xfrm>
          <a:prstGeom prst="rect">
            <a:avLst/>
          </a:prstGeom>
        </p:spPr>
      </p:pic>
      <p:sp>
        <p:nvSpPr>
          <p:cNvPr id="29" name="Text 16"/>
          <p:cNvSpPr/>
          <p:nvPr/>
        </p:nvSpPr>
        <p:spPr>
          <a:xfrm>
            <a:off x="9705975" y="2190750"/>
            <a:ext cx="71682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AutoMix</a:t>
            </a:r>
            <a:endParaRPr lang="en-US" sz="1500" dirty="0"/>
          </a:p>
        </p:txBody>
      </p:sp>
      <p:sp>
        <p:nvSpPr>
          <p:cNvPr id="30" name="Text 17"/>
          <p:cNvSpPr/>
          <p:nvPr/>
        </p:nvSpPr>
        <p:spPr>
          <a:xfrm>
            <a:off x="9439275" y="2533650"/>
            <a:ext cx="193338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DJ-like experience with seamless transitions between songs</a:t>
            </a:r>
            <a:endParaRPr lang="en-US" sz="1200" dirty="0"/>
          </a:p>
        </p:txBody>
      </p:sp>
      <p:sp>
        <p:nvSpPr>
          <p:cNvPr id="31" name="Shape 18"/>
          <p:cNvSpPr/>
          <p:nvPr/>
        </p:nvSpPr>
        <p:spPr>
          <a:xfrm>
            <a:off x="6905625" y="4029075"/>
            <a:ext cx="2219325" cy="1619250"/>
          </a:xfrm>
          <a:prstGeom prst="roundRect">
            <a:avLst>
              <a:gd name="adj" fmla="val 7059"/>
            </a:avLst>
          </a:prstGeom>
          <a:ln/>
        </p:spPr>
      </p:sp>
      <p:pic>
        <p:nvPicPr>
          <p:cNvPr id="32" name="Image 11" descr="/var/folders/1y/yzhkrds14j1gm67qjvlds8tm7vvy2b/T/icon-icon-9413dt65x-1767677833191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67550" y="4229100"/>
            <a:ext cx="142875" cy="190500"/>
          </a:xfrm>
          <a:prstGeom prst="rect">
            <a:avLst/>
          </a:prstGeom>
        </p:spPr>
      </p:pic>
      <p:sp>
        <p:nvSpPr>
          <p:cNvPr id="33" name="Text 19"/>
          <p:cNvSpPr/>
          <p:nvPr/>
        </p:nvSpPr>
        <p:spPr>
          <a:xfrm>
            <a:off x="7286625" y="4191000"/>
            <a:ext cx="125132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Karaoke Mode</a:t>
            </a:r>
            <a:endParaRPr lang="en-US" sz="1500" dirty="0"/>
          </a:p>
        </p:txBody>
      </p:sp>
      <p:sp>
        <p:nvSpPr>
          <p:cNvPr id="34" name="Text 20"/>
          <p:cNvSpPr/>
          <p:nvPr/>
        </p:nvSpPr>
        <p:spPr>
          <a:xfrm>
            <a:off x="7067550" y="4533900"/>
            <a:ext cx="193338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 iPhone as microphone for karaoke with Apple TV</a:t>
            </a:r>
            <a:endParaRPr lang="en-US" sz="1200" dirty="0"/>
          </a:p>
        </p:txBody>
      </p:sp>
      <p:sp>
        <p:nvSpPr>
          <p:cNvPr id="35" name="Shape 21"/>
          <p:cNvSpPr/>
          <p:nvPr/>
        </p:nvSpPr>
        <p:spPr>
          <a:xfrm>
            <a:off x="9277350" y="4029075"/>
            <a:ext cx="2219325" cy="1619250"/>
          </a:xfrm>
          <a:prstGeom prst="roundRect">
            <a:avLst>
              <a:gd name="adj" fmla="val 7059"/>
            </a:avLst>
          </a:prstGeom>
          <a:ln/>
        </p:spPr>
      </p:sp>
      <p:pic>
        <p:nvPicPr>
          <p:cNvPr id="36" name="Image 12" descr="/var/folders/1y/yzhkrds14j1gm67qjvlds8tm7vvy2b/T/icon-icon-q7y98xj6d-1767677833267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39275" y="4362450"/>
            <a:ext cx="190500" cy="190500"/>
          </a:xfrm>
          <a:prstGeom prst="rect">
            <a:avLst/>
          </a:prstGeom>
        </p:spPr>
      </p:pic>
      <p:sp>
        <p:nvSpPr>
          <p:cNvPr id="37" name="Text 22"/>
          <p:cNvSpPr/>
          <p:nvPr/>
        </p:nvSpPr>
        <p:spPr>
          <a:xfrm>
            <a:off x="9705975" y="4191000"/>
            <a:ext cx="1661351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Library Organization</a:t>
            </a:r>
            <a:endParaRPr lang="en-US" sz="1500" dirty="0"/>
          </a:p>
        </p:txBody>
      </p:sp>
      <p:sp>
        <p:nvSpPr>
          <p:cNvPr id="38" name="Text 23"/>
          <p:cNvSpPr/>
          <p:nvPr/>
        </p:nvSpPr>
        <p:spPr>
          <a:xfrm>
            <a:off x="9439275" y="4800600"/>
            <a:ext cx="193338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Pin favorites and create playlist folders for better organization</a:t>
            </a:r>
            <a:endParaRPr lang="en-US" sz="1200" dirty="0"/>
          </a:p>
        </p:txBody>
      </p:sp>
      <p:sp>
        <p:nvSpPr>
          <p:cNvPr id="39" name="Shape 24"/>
          <p:cNvSpPr/>
          <p:nvPr/>
        </p:nvSpPr>
        <p:spPr>
          <a:xfrm>
            <a:off x="6905625" y="5800725"/>
            <a:ext cx="4591050" cy="1123950"/>
          </a:xfrm>
          <a:prstGeom prst="roundRect">
            <a:avLst>
              <a:gd name="adj" fmla="val 10169"/>
            </a:avLst>
          </a:prstGeom>
          <a:ln/>
        </p:spPr>
      </p:sp>
      <p:pic>
        <p:nvPicPr>
          <p:cNvPr id="40" name="Image 13" descr="/var/folders/1y/yzhkrds14j1gm67qjvlds8tm7vvy2b/T/icon-icon-jk5nv0b1r-1767677833353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67550" y="6000750"/>
            <a:ext cx="166688" cy="190500"/>
          </a:xfrm>
          <a:prstGeom prst="rect">
            <a:avLst/>
          </a:prstGeom>
        </p:spPr>
      </p:pic>
      <p:sp>
        <p:nvSpPr>
          <p:cNvPr id="41" name="Text 25"/>
          <p:cNvSpPr/>
          <p:nvPr/>
        </p:nvSpPr>
        <p:spPr>
          <a:xfrm>
            <a:off x="7310438" y="5962650"/>
            <a:ext cx="146673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Dynamic Tab Bar</a:t>
            </a:r>
            <a:endParaRPr lang="en-US" sz="1500" dirty="0"/>
          </a:p>
        </p:txBody>
      </p:sp>
      <p:sp>
        <p:nvSpPr>
          <p:cNvPr id="42" name="Text 26"/>
          <p:cNvSpPr/>
          <p:nvPr/>
        </p:nvSpPr>
        <p:spPr>
          <a:xfrm>
            <a:off x="7067550" y="6305550"/>
            <a:ext cx="4352544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Floating tab bar that shrinks while browsing to maximize content visibility</a:t>
            </a:r>
            <a:endParaRPr lang="en-US" sz="1200" dirty="0"/>
          </a:p>
        </p:txBody>
      </p:sp>
      <p:sp>
        <p:nvSpPr>
          <p:cNvPr id="43" name="Text 27"/>
          <p:cNvSpPr/>
          <p:nvPr/>
        </p:nvSpPr>
        <p:spPr>
          <a:xfrm>
            <a:off x="11605617" y="6524625"/>
            <a:ext cx="40380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 / 15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0tjoflcg2-176767783485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50315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Maps &amp; Wallet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Innovations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457200" y="1219200"/>
            <a:ext cx="5486400" cy="4305300"/>
          </a:xfrm>
          <a:prstGeom prst="roundRect">
            <a:avLst>
              <a:gd name="adj" fmla="val 3540"/>
            </a:avLst>
          </a:prstGeom>
          <a:ln/>
        </p:spPr>
      </p:sp>
      <p:sp>
        <p:nvSpPr>
          <p:cNvPr id="5" name="Text 2"/>
          <p:cNvSpPr/>
          <p:nvPr/>
        </p:nvSpPr>
        <p:spPr>
          <a:xfrm>
            <a:off x="695325" y="1457325"/>
            <a:ext cx="476250" cy="476250"/>
          </a:xfrm>
          <a:prstGeom prst="roundRect">
            <a:avLst>
              <a:gd name="adj" fmla="val 24000"/>
            </a:avLst>
          </a:prstGeom>
          <a:solidFill>
            <a:srgbClr val="007AFF">
              <a:alpha val="1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6" name="Image 1" descr="/var/folders/1y/yzhkrds14j1gm67qjvlds8tm7vvy2b/T/icon-icon-p4psiaamt-176767783496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3" y="1581150"/>
            <a:ext cx="257175" cy="2286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23975" y="1524000"/>
            <a:ext cx="1568294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Maps</a:t>
            </a:r>
            <a:endParaRPr lang="en-US" sz="2250" dirty="0"/>
          </a:p>
        </p:txBody>
      </p:sp>
      <p:pic>
        <p:nvPicPr>
          <p:cNvPr id="8" name="Image 2" descr="/var/folders/1y/yzhkrds14j1gm67qjvlds8tm7vvy2b/T/icon-icon-xuxaoq5eg-1767677835004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" y="2133600"/>
            <a:ext cx="190500" cy="1905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152525" y="2085975"/>
            <a:ext cx="464400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Visited Places</a:t>
            </a:r>
            <a:endParaRPr lang="en-US" sz="1500" dirty="0"/>
          </a:p>
        </p:txBody>
      </p:sp>
      <p:sp>
        <p:nvSpPr>
          <p:cNvPr id="10" name="Text 5"/>
          <p:cNvSpPr/>
          <p:nvPr/>
        </p:nvSpPr>
        <p:spPr>
          <a:xfrm>
            <a:off x="1152525" y="2390775"/>
            <a:ext cx="4644009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Automatically remembers places you've been with end-to-end encryption for privacy. View restaurant and shop history directly in Maps.</a:t>
            </a:r>
            <a:endParaRPr lang="en-US" sz="1200" dirty="0"/>
          </a:p>
        </p:txBody>
      </p:sp>
      <p:pic>
        <p:nvPicPr>
          <p:cNvPr id="11" name="Image 3" descr="/var/folders/1y/yzhkrds14j1gm67qjvlds8tm7vvy2b/T/icon-icon-1ifxu5794-176767783503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25" y="3352800"/>
            <a:ext cx="190500" cy="1905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152525" y="3305175"/>
            <a:ext cx="464400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Preferred Routes</a:t>
            </a:r>
            <a:endParaRPr lang="en-US" sz="1500" dirty="0"/>
          </a:p>
        </p:txBody>
      </p:sp>
      <p:sp>
        <p:nvSpPr>
          <p:cNvPr id="13" name="Text 7"/>
          <p:cNvSpPr/>
          <p:nvPr/>
        </p:nvSpPr>
        <p:spPr>
          <a:xfrm>
            <a:off x="1152525" y="3609975"/>
            <a:ext cx="4644009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On-device intelligence learns your daily commutes, presents preferred routes, and notifies of delays with alternative suggestions.</a:t>
            </a:r>
            <a:endParaRPr lang="en-US" sz="1200" dirty="0"/>
          </a:p>
        </p:txBody>
      </p:sp>
      <p:pic>
        <p:nvPicPr>
          <p:cNvPr id="14" name="Image 4" descr="/var/folders/1y/yzhkrds14j1gm67qjvlds8tm7vvy2b/T/icon-icon-z0fx85qgb-1767677835069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725" y="4572000"/>
            <a:ext cx="214313" cy="19050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176338" y="4524375"/>
            <a:ext cx="46197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Airport Navigation</a:t>
            </a:r>
            <a:endParaRPr lang="en-US" sz="1500" dirty="0"/>
          </a:p>
        </p:txBody>
      </p:sp>
      <p:sp>
        <p:nvSpPr>
          <p:cNvPr id="16" name="Text 9"/>
          <p:cNvSpPr/>
          <p:nvPr/>
        </p:nvSpPr>
        <p:spPr>
          <a:xfrm>
            <a:off x="1176338" y="4829175"/>
            <a:ext cx="461972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Boarding passes in Wallet now provide direct links to Maps for seamless airport navigation.</a:t>
            </a:r>
            <a:endParaRPr lang="en-US" sz="1200" dirty="0"/>
          </a:p>
        </p:txBody>
      </p:sp>
      <p:sp>
        <p:nvSpPr>
          <p:cNvPr id="17" name="Shape 10"/>
          <p:cNvSpPr/>
          <p:nvPr/>
        </p:nvSpPr>
        <p:spPr>
          <a:xfrm>
            <a:off x="6248400" y="1219200"/>
            <a:ext cx="5486400" cy="4610100"/>
          </a:xfrm>
          <a:prstGeom prst="roundRect">
            <a:avLst>
              <a:gd name="adj" fmla="val 3306"/>
            </a:avLst>
          </a:prstGeom>
          <a:ln/>
        </p:spPr>
      </p:sp>
      <p:sp>
        <p:nvSpPr>
          <p:cNvPr id="18" name="Text 11"/>
          <p:cNvSpPr/>
          <p:nvPr/>
        </p:nvSpPr>
        <p:spPr>
          <a:xfrm>
            <a:off x="6486525" y="1457325"/>
            <a:ext cx="476250" cy="476250"/>
          </a:xfrm>
          <a:prstGeom prst="roundRect">
            <a:avLst>
              <a:gd name="adj" fmla="val 24000"/>
            </a:avLst>
          </a:prstGeom>
          <a:solidFill>
            <a:srgbClr val="007AFF">
              <a:alpha val="1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19" name="Image 5" descr="/var/folders/1y/yzhkrds14j1gm67qjvlds8tm7vvy2b/T/icon-icon-nnew672cr-1767677835143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0350" y="1581150"/>
            <a:ext cx="228600" cy="228600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7115175" y="1524000"/>
            <a:ext cx="166529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Wallet</a:t>
            </a:r>
            <a:endParaRPr lang="en-US" sz="2250" dirty="0"/>
          </a:p>
        </p:txBody>
      </p:sp>
      <p:pic>
        <p:nvPicPr>
          <p:cNvPr id="21" name="Image 6" descr="/var/folders/1y/yzhkrds14j1gm67qjvlds8tm7vvy2b/T/icon-icon-f88vj6n6q-1767677835178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925" y="2133600"/>
            <a:ext cx="214313" cy="190500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6967538" y="2085975"/>
            <a:ext cx="46197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Payment Options</a:t>
            </a:r>
            <a:endParaRPr lang="en-US" sz="1500" dirty="0"/>
          </a:p>
        </p:txBody>
      </p:sp>
      <p:sp>
        <p:nvSpPr>
          <p:cNvPr id="23" name="Text 14"/>
          <p:cNvSpPr/>
          <p:nvPr/>
        </p:nvSpPr>
        <p:spPr>
          <a:xfrm>
            <a:off x="6967538" y="2390775"/>
            <a:ext cx="461972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Choose installments or rewards when making in-store purchases with Apple Pay.</a:t>
            </a:r>
            <a:endParaRPr lang="en-US" sz="1200" dirty="0"/>
          </a:p>
        </p:txBody>
      </p:sp>
      <p:pic>
        <p:nvPicPr>
          <p:cNvPr id="24" name="Image 7" descr="/var/folders/1y/yzhkrds14j1gm67qjvlds8tm7vvy2b/T/icon-icon-32fz03859-1767677835212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8925" y="3048000"/>
            <a:ext cx="166688" cy="190500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6919913" y="3000375"/>
            <a:ext cx="466829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Digital Passport</a:t>
            </a:r>
            <a:endParaRPr lang="en-US" sz="1500" dirty="0"/>
          </a:p>
        </p:txBody>
      </p:sp>
      <p:sp>
        <p:nvSpPr>
          <p:cNvPr id="26" name="Text 16"/>
          <p:cNvSpPr/>
          <p:nvPr/>
        </p:nvSpPr>
        <p:spPr>
          <a:xfrm>
            <a:off x="6919913" y="3305175"/>
            <a:ext cx="466829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U.S. users can add digital passport to Wallet for use at select TSA checkpoints, in apps, and in person.</a:t>
            </a:r>
            <a:endParaRPr lang="en-US" sz="1200" dirty="0"/>
          </a:p>
        </p:txBody>
      </p:sp>
      <p:pic>
        <p:nvPicPr>
          <p:cNvPr id="27" name="Image 8" descr="/var/folders/1y/yzhkrds14j1gm67qjvlds8tm7vvy2b/T/icon-icon-7mblg2w8d-1767677835245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8925" y="3962400"/>
            <a:ext cx="214313" cy="190500"/>
          </a:xfrm>
          <a:prstGeom prst="rect">
            <a:avLst/>
          </a:prstGeom>
        </p:spPr>
      </p:pic>
      <p:sp>
        <p:nvSpPr>
          <p:cNvPr id="28" name="Text 17"/>
          <p:cNvSpPr/>
          <p:nvPr/>
        </p:nvSpPr>
        <p:spPr>
          <a:xfrm>
            <a:off x="6967538" y="3914775"/>
            <a:ext cx="46197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Refreshed Boarding Passes</a:t>
            </a:r>
            <a:endParaRPr lang="en-US" sz="1500" dirty="0"/>
          </a:p>
        </p:txBody>
      </p:sp>
      <p:sp>
        <p:nvSpPr>
          <p:cNvPr id="29" name="Text 18"/>
          <p:cNvSpPr/>
          <p:nvPr/>
        </p:nvSpPr>
        <p:spPr>
          <a:xfrm>
            <a:off x="6967538" y="4219575"/>
            <a:ext cx="461972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Live Activities for flight updates, airport maps, Find My for tracking items, and shareable flight status.</a:t>
            </a:r>
            <a:endParaRPr lang="en-US" sz="1200" dirty="0"/>
          </a:p>
        </p:txBody>
      </p:sp>
      <p:pic>
        <p:nvPicPr>
          <p:cNvPr id="30" name="Image 9" descr="/var/folders/1y/yzhkrds14j1gm67qjvlds8tm7vvy2b/T/icon-icon-v0zgbszxl-1767677835278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38925" y="4876800"/>
            <a:ext cx="166688" cy="190500"/>
          </a:xfrm>
          <a:prstGeom prst="rect">
            <a:avLst/>
          </a:prstGeom>
        </p:spPr>
      </p:pic>
      <p:sp>
        <p:nvSpPr>
          <p:cNvPr id="31" name="Text 19"/>
          <p:cNvSpPr/>
          <p:nvPr/>
        </p:nvSpPr>
        <p:spPr>
          <a:xfrm>
            <a:off x="6919913" y="4829175"/>
            <a:ext cx="466829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Order Tracking</a:t>
            </a:r>
            <a:endParaRPr lang="en-US" sz="1500" dirty="0"/>
          </a:p>
        </p:txBody>
      </p:sp>
      <p:sp>
        <p:nvSpPr>
          <p:cNvPr id="32" name="Text 20"/>
          <p:cNvSpPr/>
          <p:nvPr/>
        </p:nvSpPr>
        <p:spPr>
          <a:xfrm>
            <a:off x="6919913" y="5133975"/>
            <a:ext cx="466829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Intelligence scans emails to identify and consolidate order tracking details, even for non-Apple Pay purchases.</a:t>
            </a:r>
            <a:endParaRPr lang="en-US" sz="1200" dirty="0"/>
          </a:p>
        </p:txBody>
      </p:sp>
      <p:sp>
        <p:nvSpPr>
          <p:cNvPr id="33" name="Text 21"/>
          <p:cNvSpPr/>
          <p:nvPr/>
        </p:nvSpPr>
        <p:spPr>
          <a:xfrm>
            <a:off x="11627793" y="6467475"/>
            <a:ext cx="38118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11 / 15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iqmjc979j-176767783673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50315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Safari &amp; Gaming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Experience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457200" y="1219200"/>
            <a:ext cx="457200" cy="457200"/>
          </a:xfrm>
          <a:prstGeom prst="roundRect">
            <a:avLst>
              <a:gd name="adj" fmla="val 25000"/>
            </a:avLst>
          </a:prstGeom>
          <a:ln/>
        </p:spPr>
      </p:sp>
      <p:pic>
        <p:nvPicPr>
          <p:cNvPr id="5" name="Image 1" descr="/var/folders/1y/yzhkrds14j1gm67qjvlds8tm7vvy2b/T/icon-icon-ajel4vuc5-1767677836837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33500"/>
            <a:ext cx="228600" cy="228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8700" y="1276350"/>
            <a:ext cx="240898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Redesigned Safari</a:t>
            </a:r>
            <a:endParaRPr lang="en-US" sz="2250" dirty="0"/>
          </a:p>
        </p:txBody>
      </p:sp>
      <p:sp>
        <p:nvSpPr>
          <p:cNvPr id="7" name="Shape 3"/>
          <p:cNvSpPr/>
          <p:nvPr/>
        </p:nvSpPr>
        <p:spPr>
          <a:xfrm>
            <a:off x="457200" y="1905000"/>
            <a:ext cx="5410200" cy="1771650"/>
          </a:xfrm>
          <a:prstGeom prst="roundRect">
            <a:avLst>
              <a:gd name="adj" fmla="val 8602"/>
            </a:avLst>
          </a:prstGeom>
          <a:ln/>
        </p:spPr>
      </p:sp>
      <p:sp>
        <p:nvSpPr>
          <p:cNvPr id="8" name="Text 4"/>
          <p:cNvSpPr/>
          <p:nvPr/>
        </p:nvSpPr>
        <p:spPr>
          <a:xfrm>
            <a:off x="695325" y="2143125"/>
            <a:ext cx="503262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900"/>
              </a:spcAft>
              <a:buNone/>
            </a:pPr>
            <a:r>
              <a:rPr lang="en-US" sz="1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Browsing Experience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695325" y="2524125"/>
            <a:ext cx="493395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spcAft>
                <a:spcPts val="900"/>
              </a:spcAft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   </a:t>
            </a:r>
            <a:pPr algn="l" indent="0" marL="0">
              <a:lnSpc>
                <a:spcPts val="1800"/>
              </a:lnSpc>
              <a:spcAft>
                <a:spcPts val="9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9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Web pages flow from top edge to bottom for more visible content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spcAft>
                <a:spcPts val="900"/>
              </a:spcAft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   </a:t>
            </a:r>
            <a:pPr algn="l" indent="0" marL="0">
              <a:lnSpc>
                <a:spcPts val="1800"/>
              </a:lnSpc>
              <a:spcAft>
                <a:spcPts val="9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9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Updated navigation with rounded Liquid Glass buttons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spcAft>
                <a:spcPts val="900"/>
              </a:spcAft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   </a:t>
            </a:r>
            <a:pPr algn="l" indent="0" marL="0">
              <a:lnSpc>
                <a:spcPts val="1800"/>
              </a:lnSpc>
              <a:spcAft>
                <a:spcPts val="9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9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Optional floating tab bar to restore bottom settings</a:t>
            </a:r>
            <a:endParaRPr lang="en-US" sz="1200" dirty="0"/>
          </a:p>
        </p:txBody>
      </p:sp>
      <p:pic>
        <p:nvPicPr>
          <p:cNvPr id="10" name="Image 2" descr="/var/folders/1y/yzhkrds14j1gm67qjvlds8tm7vvy2b/T/icon-icon-bq58cm3df-176767783703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2562225"/>
            <a:ext cx="152400" cy="152400"/>
          </a:xfrm>
          <a:prstGeom prst="rect">
            <a:avLst/>
          </a:prstGeom>
        </p:spPr>
      </p:pic>
      <p:pic>
        <p:nvPicPr>
          <p:cNvPr id="11" name="Image 3" descr="/var/folders/1y/yzhkrds14j1gm67qjvlds8tm7vvy2b/T/icon-icon-lwaut2yot-176767783707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5" y="2905125"/>
            <a:ext cx="152400" cy="152400"/>
          </a:xfrm>
          <a:prstGeom prst="rect">
            <a:avLst/>
          </a:prstGeom>
        </p:spPr>
      </p:pic>
      <p:pic>
        <p:nvPicPr>
          <p:cNvPr id="12" name="Image 4" descr="/var/folders/1y/yzhkrds14j1gm67qjvlds8tm7vvy2b/T/icon-icon-iigj8ov54-1767677837102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325" y="3248025"/>
            <a:ext cx="152400" cy="152400"/>
          </a:xfrm>
          <a:prstGeom prst="rect">
            <a:avLst/>
          </a:prstGeom>
        </p:spPr>
      </p:pic>
      <p:sp>
        <p:nvSpPr>
          <p:cNvPr id="13" name="Shape 6"/>
          <p:cNvSpPr/>
          <p:nvPr/>
        </p:nvSpPr>
        <p:spPr>
          <a:xfrm>
            <a:off x="457200" y="3829050"/>
            <a:ext cx="5410200" cy="2228850"/>
          </a:xfrm>
          <a:prstGeom prst="roundRect">
            <a:avLst>
              <a:gd name="adj" fmla="val 6838"/>
            </a:avLst>
          </a:prstGeom>
          <a:ln/>
        </p:spPr>
      </p:sp>
      <p:sp>
        <p:nvSpPr>
          <p:cNvPr id="14" name="Text 7"/>
          <p:cNvSpPr/>
          <p:nvPr/>
        </p:nvSpPr>
        <p:spPr>
          <a:xfrm>
            <a:off x="695325" y="4067175"/>
            <a:ext cx="503262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900"/>
              </a:spcAft>
              <a:buNone/>
            </a:pPr>
            <a:r>
              <a:rPr lang="en-US" sz="1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Privacy &amp; Design Updates</a:t>
            </a:r>
            <a:endParaRPr lang="en-US" sz="1500" dirty="0"/>
          </a:p>
        </p:txBody>
      </p:sp>
      <p:sp>
        <p:nvSpPr>
          <p:cNvPr id="15" name="Text 8"/>
          <p:cNvSpPr/>
          <p:nvPr/>
        </p:nvSpPr>
        <p:spPr>
          <a:xfrm>
            <a:off x="695325" y="4448175"/>
            <a:ext cx="493395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spcAft>
                <a:spcPts val="900"/>
              </a:spcAft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   </a:t>
            </a:r>
            <a:pPr algn="l" indent="0" marL="0">
              <a:lnSpc>
                <a:spcPts val="1800"/>
              </a:lnSpc>
              <a:spcAft>
                <a:spcPts val="9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9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Advanced fingerprinting protection extended to all browsing by default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spcAft>
                <a:spcPts val="900"/>
              </a:spcAft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   </a:t>
            </a:r>
            <a:pPr algn="l" indent="0" marL="0">
              <a:lnSpc>
                <a:spcPts val="1800"/>
              </a:lnSpc>
              <a:spcAft>
                <a:spcPts val="9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9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Full Liquid Glass design integration throughout the interface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spcAft>
                <a:spcPts val="900"/>
              </a:spcAft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   </a:t>
            </a:r>
            <a:pPr algn="l" indent="0" marL="0">
              <a:lnSpc>
                <a:spcPts val="1800"/>
              </a:lnSpc>
              <a:spcAft>
                <a:spcPts val="9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9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New "Compact" floating tab style joins "Tab Bar" and "Single Tab" options</a:t>
            </a:r>
            <a:endParaRPr lang="en-US" sz="1200" dirty="0"/>
          </a:p>
        </p:txBody>
      </p:sp>
      <p:pic>
        <p:nvPicPr>
          <p:cNvPr id="16" name="Image 5" descr="/var/folders/1y/yzhkrds14j1gm67qjvlds8tm7vvy2b/T/icon-icon-pqkzds9ic-1767677837278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25" y="4486275"/>
            <a:ext cx="152400" cy="152400"/>
          </a:xfrm>
          <a:prstGeom prst="rect">
            <a:avLst/>
          </a:prstGeom>
        </p:spPr>
      </p:pic>
      <p:pic>
        <p:nvPicPr>
          <p:cNvPr id="17" name="Image 6" descr="/var/folders/1y/yzhkrds14j1gm67qjvlds8tm7vvy2b/T/icon-icon-mjoqv0s48-1767677837312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325" y="5057775"/>
            <a:ext cx="152400" cy="152400"/>
          </a:xfrm>
          <a:prstGeom prst="rect">
            <a:avLst/>
          </a:prstGeom>
        </p:spPr>
      </p:pic>
      <p:pic>
        <p:nvPicPr>
          <p:cNvPr id="18" name="Image 7" descr="/var/folders/1y/yzhkrds14j1gm67qjvlds8tm7vvy2b/T/icon-icon-iny1imqd4-1767677837345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325" y="5400675"/>
            <a:ext cx="152400" cy="152400"/>
          </a:xfrm>
          <a:prstGeom prst="rect">
            <a:avLst/>
          </a:prstGeom>
        </p:spPr>
      </p:pic>
      <p:sp>
        <p:nvSpPr>
          <p:cNvPr id="19" name="Shape 9"/>
          <p:cNvSpPr/>
          <p:nvPr/>
        </p:nvSpPr>
        <p:spPr>
          <a:xfrm>
            <a:off x="6324600" y="1219200"/>
            <a:ext cx="457200" cy="457200"/>
          </a:xfrm>
          <a:prstGeom prst="roundRect">
            <a:avLst>
              <a:gd name="adj" fmla="val 25000"/>
            </a:avLst>
          </a:prstGeom>
          <a:ln/>
        </p:spPr>
      </p:sp>
      <p:pic>
        <p:nvPicPr>
          <p:cNvPr id="20" name="Image 8" descr="/var/folders/1y/yzhkrds14j1gm67qjvlds8tm7vvy2b/T/icon-icon-xk4ovr9eu-1767677837413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0325" y="1333500"/>
            <a:ext cx="285750" cy="228600"/>
          </a:xfrm>
          <a:prstGeom prst="rect">
            <a:avLst/>
          </a:prstGeom>
        </p:spPr>
      </p:pic>
      <p:sp>
        <p:nvSpPr>
          <p:cNvPr id="21" name="Text 10"/>
          <p:cNvSpPr/>
          <p:nvPr/>
        </p:nvSpPr>
        <p:spPr>
          <a:xfrm>
            <a:off x="6896100" y="1276350"/>
            <a:ext cx="303913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New Apple Games App</a:t>
            </a:r>
            <a:endParaRPr lang="en-US" sz="2250" dirty="0"/>
          </a:p>
        </p:txBody>
      </p:sp>
      <p:sp>
        <p:nvSpPr>
          <p:cNvPr id="22" name="Shape 11"/>
          <p:cNvSpPr/>
          <p:nvPr/>
        </p:nvSpPr>
        <p:spPr>
          <a:xfrm>
            <a:off x="6324600" y="1905000"/>
            <a:ext cx="5410200" cy="1771650"/>
          </a:xfrm>
          <a:prstGeom prst="roundRect">
            <a:avLst>
              <a:gd name="adj" fmla="val 8602"/>
            </a:avLst>
          </a:prstGeom>
          <a:ln/>
        </p:spPr>
      </p:sp>
      <p:sp>
        <p:nvSpPr>
          <p:cNvPr id="23" name="Text 12"/>
          <p:cNvSpPr/>
          <p:nvPr/>
        </p:nvSpPr>
        <p:spPr>
          <a:xfrm>
            <a:off x="6562725" y="2143125"/>
            <a:ext cx="503262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900"/>
              </a:spcAft>
              <a:buNone/>
            </a:pPr>
            <a:r>
              <a:rPr lang="en-US" sz="1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All-in-One Gaming Hub</a:t>
            </a:r>
            <a:endParaRPr lang="en-US" sz="1500" dirty="0"/>
          </a:p>
        </p:txBody>
      </p:sp>
      <p:sp>
        <p:nvSpPr>
          <p:cNvPr id="24" name="Text 13"/>
          <p:cNvSpPr/>
          <p:nvPr/>
        </p:nvSpPr>
        <p:spPr>
          <a:xfrm>
            <a:off x="6562725" y="2524125"/>
            <a:ext cx="493395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spcAft>
                <a:spcPts val="900"/>
              </a:spcAft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   </a:t>
            </a:r>
            <a:pPr algn="l" indent="0" marL="0">
              <a:lnSpc>
                <a:spcPts val="1800"/>
              </a:lnSpc>
              <a:spcAft>
                <a:spcPts val="9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9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Central destination for your entire game library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spcAft>
                <a:spcPts val="900"/>
              </a:spcAft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   </a:t>
            </a:r>
            <a:pPr algn="l" indent="0" marL="0">
              <a:lnSpc>
                <a:spcPts val="1800"/>
              </a:lnSpc>
              <a:spcAft>
                <a:spcPts val="9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9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Integrates titles from both App Store and Apple Arcade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spcAft>
                <a:spcPts val="900"/>
              </a:spcAft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   </a:t>
            </a:r>
            <a:pPr algn="l" indent="0" marL="0">
              <a:lnSpc>
                <a:spcPts val="1800"/>
              </a:lnSpc>
              <a:spcAft>
                <a:spcPts val="9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9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Helps rediscover beloved games and find new favorites</a:t>
            </a:r>
            <a:endParaRPr lang="en-US" sz="1200" dirty="0"/>
          </a:p>
        </p:txBody>
      </p:sp>
      <p:pic>
        <p:nvPicPr>
          <p:cNvPr id="25" name="Image 9" descr="/var/folders/1y/yzhkrds14j1gm67qjvlds8tm7vvy2b/T/icon-icon-jhuhp5q8g-1767677837587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62725" y="2562225"/>
            <a:ext cx="152400" cy="152400"/>
          </a:xfrm>
          <a:prstGeom prst="rect">
            <a:avLst/>
          </a:prstGeom>
        </p:spPr>
      </p:pic>
      <p:pic>
        <p:nvPicPr>
          <p:cNvPr id="26" name="Image 10" descr="/var/folders/1y/yzhkrds14j1gm67qjvlds8tm7vvy2b/T/icon-icon-8vce0st6x-1767677837619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62725" y="2905125"/>
            <a:ext cx="171450" cy="152400"/>
          </a:xfrm>
          <a:prstGeom prst="rect">
            <a:avLst/>
          </a:prstGeom>
        </p:spPr>
      </p:pic>
      <p:pic>
        <p:nvPicPr>
          <p:cNvPr id="27" name="Image 11" descr="/var/folders/1y/yzhkrds14j1gm67qjvlds8tm7vvy2b/T/icon-icon-9g6rnkygo-1767677837652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62725" y="3248025"/>
            <a:ext cx="152400" cy="152400"/>
          </a:xfrm>
          <a:prstGeom prst="rect">
            <a:avLst/>
          </a:prstGeom>
        </p:spPr>
      </p:pic>
      <p:sp>
        <p:nvSpPr>
          <p:cNvPr id="28" name="Shape 14"/>
          <p:cNvSpPr/>
          <p:nvPr/>
        </p:nvSpPr>
        <p:spPr>
          <a:xfrm>
            <a:off x="6324600" y="3829050"/>
            <a:ext cx="5410200" cy="2228850"/>
          </a:xfrm>
          <a:prstGeom prst="roundRect">
            <a:avLst>
              <a:gd name="adj" fmla="val 6838"/>
            </a:avLst>
          </a:prstGeom>
          <a:ln/>
        </p:spPr>
      </p:sp>
      <p:sp>
        <p:nvSpPr>
          <p:cNvPr id="29" name="Text 15"/>
          <p:cNvSpPr/>
          <p:nvPr/>
        </p:nvSpPr>
        <p:spPr>
          <a:xfrm>
            <a:off x="6562725" y="4067175"/>
            <a:ext cx="503262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900"/>
              </a:spcAft>
              <a:buNone/>
            </a:pPr>
            <a:r>
              <a:rPr lang="en-US" sz="1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Social &amp; Cross-Platform Features</a:t>
            </a:r>
            <a:endParaRPr lang="en-US" sz="1500" dirty="0"/>
          </a:p>
        </p:txBody>
      </p:sp>
      <p:sp>
        <p:nvSpPr>
          <p:cNvPr id="30" name="Text 16"/>
          <p:cNvSpPr/>
          <p:nvPr/>
        </p:nvSpPr>
        <p:spPr>
          <a:xfrm>
            <a:off x="6562725" y="4448175"/>
            <a:ext cx="493395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spcAft>
                <a:spcPts val="900"/>
              </a:spcAft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    </a:t>
            </a:r>
            <a:pPr algn="l" indent="0" marL="0">
              <a:lnSpc>
                <a:spcPts val="1800"/>
              </a:lnSpc>
              <a:spcAft>
                <a:spcPts val="9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9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Connect with friends for multiplayer experiences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spcAft>
                <a:spcPts val="900"/>
              </a:spcAft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   </a:t>
            </a:r>
            <a:pPr algn="l" indent="0" marL="0">
              <a:lnSpc>
                <a:spcPts val="1800"/>
              </a:lnSpc>
              <a:spcAft>
                <a:spcPts val="9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9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Game events, recommendations, leaderboards, and "Challenges" mode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spcAft>
                <a:spcPts val="900"/>
              </a:spcAft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    </a:t>
            </a:r>
            <a:pPr algn="l" indent="0" marL="0">
              <a:lnSpc>
                <a:spcPts val="1800"/>
              </a:lnSpc>
              <a:spcAft>
                <a:spcPts val="9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9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Cross-platform functionality with macOS for stats and inviting friends</a:t>
            </a:r>
            <a:endParaRPr lang="en-US" sz="1200" dirty="0"/>
          </a:p>
        </p:txBody>
      </p:sp>
      <p:pic>
        <p:nvPicPr>
          <p:cNvPr id="31" name="Image 12" descr="/var/folders/1y/yzhkrds14j1gm67qjvlds8tm7vvy2b/T/icon-icon-0pp1o7684-1767677837828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62725" y="4486275"/>
            <a:ext cx="190500" cy="152400"/>
          </a:xfrm>
          <a:prstGeom prst="rect">
            <a:avLst/>
          </a:prstGeom>
        </p:spPr>
      </p:pic>
      <p:pic>
        <p:nvPicPr>
          <p:cNvPr id="32" name="Image 13" descr="/var/folders/1y/yzhkrds14j1gm67qjvlds8tm7vvy2b/T/icon-icon-b27frstwn-1767677837862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62725" y="4829175"/>
            <a:ext cx="171450" cy="152400"/>
          </a:xfrm>
          <a:prstGeom prst="rect">
            <a:avLst/>
          </a:prstGeom>
        </p:spPr>
      </p:pic>
      <p:pic>
        <p:nvPicPr>
          <p:cNvPr id="33" name="Image 14" descr="/var/folders/1y/yzhkrds14j1gm67qjvlds8tm7vvy2b/T/icon-icon-gf84glc5l-1767677837895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62725" y="5400675"/>
            <a:ext cx="190500" cy="152400"/>
          </a:xfrm>
          <a:prstGeom prst="rect">
            <a:avLst/>
          </a:prstGeom>
        </p:spPr>
      </p:pic>
      <p:sp>
        <p:nvSpPr>
          <p:cNvPr id="34" name="Text 17"/>
          <p:cNvSpPr/>
          <p:nvPr/>
        </p:nvSpPr>
        <p:spPr>
          <a:xfrm>
            <a:off x="11609189" y="6467475"/>
            <a:ext cx="400157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12 / 15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sw8ys8s6d-176767783937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50315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Additional App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Improvements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457200" y="990600"/>
            <a:ext cx="1150315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Bef>
                <a:spcPts val="600"/>
              </a:spcBef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functionality across core iOS applications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457200" y="1562100"/>
            <a:ext cx="2590800" cy="2266950"/>
          </a:xfrm>
          <a:prstGeom prst="roundRect">
            <a:avLst>
              <a:gd name="adj" fmla="val 6723"/>
            </a:avLst>
          </a:prstGeom>
          <a:ln/>
        </p:spPr>
      </p:sp>
      <p:pic>
        <p:nvPicPr>
          <p:cNvPr id="6" name="Image 1" descr="/var/folders/1y/yzhkrds14j1gm67qjvlds8tm7vvy2b/T/icon-icon-71mkst1f6-1767677839481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1771650"/>
            <a:ext cx="250031" cy="2857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1556" y="1762125"/>
            <a:ext cx="629079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Notes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733425" y="2181225"/>
            <a:ext cx="2114550" cy="952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spcAft>
                <a:spcPts val="300"/>
              </a:spcAft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   </a:t>
            </a:r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Record and transcribe calls directly into notes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spcAft>
                <a:spcPts val="300"/>
              </a:spcAft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   </a:t>
            </a:r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Markdown now available as export option</a:t>
            </a:r>
            <a:endParaRPr lang="en-US" sz="1200" dirty="0"/>
          </a:p>
        </p:txBody>
      </p:sp>
      <p:pic>
        <p:nvPicPr>
          <p:cNvPr id="9" name="Image 2" descr="/var/folders/1y/yzhkrds14j1gm67qjvlds8tm7vvy2b/T/icon-icon-5g1vbo919-1767677839586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2238375"/>
            <a:ext cx="114300" cy="114300"/>
          </a:xfrm>
          <a:prstGeom prst="rect">
            <a:avLst/>
          </a:prstGeom>
        </p:spPr>
      </p:pic>
      <p:pic>
        <p:nvPicPr>
          <p:cNvPr id="10" name="Image 3" descr="/var/folders/1y/yzhkrds14j1gm67qjvlds8tm7vvy2b/T/icon-icon-i37b746ge-176767783962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25" y="2733675"/>
            <a:ext cx="114300" cy="114300"/>
          </a:xfrm>
          <a:prstGeom prst="rect">
            <a:avLst/>
          </a:prstGeom>
        </p:spPr>
      </p:pic>
      <p:sp>
        <p:nvSpPr>
          <p:cNvPr id="11" name="Shape 5"/>
          <p:cNvSpPr/>
          <p:nvPr/>
        </p:nvSpPr>
        <p:spPr>
          <a:xfrm>
            <a:off x="3505200" y="1562100"/>
            <a:ext cx="2590800" cy="2266950"/>
          </a:xfrm>
          <a:prstGeom prst="roundRect">
            <a:avLst>
              <a:gd name="adj" fmla="val 6723"/>
            </a:avLst>
          </a:prstGeom>
          <a:ln/>
        </p:spPr>
      </p:sp>
      <p:pic>
        <p:nvPicPr>
          <p:cNvPr id="12" name="Image 4" descr="/var/folders/1y/yzhkrds14j1gm67qjvlds8tm7vvy2b/T/icon-icon-nzs35x3io-176767783969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5225" y="1771650"/>
            <a:ext cx="250031" cy="28575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4069556" y="1762125"/>
            <a:ext cx="1136714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Reminders</a:t>
            </a:r>
            <a:endParaRPr lang="en-US" sz="1800" dirty="0"/>
          </a:p>
        </p:txBody>
      </p:sp>
      <p:sp>
        <p:nvSpPr>
          <p:cNvPr id="14" name="Text 7"/>
          <p:cNvSpPr/>
          <p:nvPr/>
        </p:nvSpPr>
        <p:spPr>
          <a:xfrm>
            <a:off x="3781425" y="2181225"/>
            <a:ext cx="2114550" cy="952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spcAft>
                <a:spcPts val="300"/>
              </a:spcAft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   </a:t>
            </a:r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Add Reminders control to Control Center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spcAft>
                <a:spcPts val="300"/>
              </a:spcAft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   </a:t>
            </a:r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Quick creation of reminders from anywhere</a:t>
            </a:r>
            <a:endParaRPr lang="en-US" sz="1200" dirty="0"/>
          </a:p>
        </p:txBody>
      </p:sp>
      <p:pic>
        <p:nvPicPr>
          <p:cNvPr id="15" name="Image 5" descr="/var/folders/1y/yzhkrds14j1gm67qjvlds8tm7vvy2b/T/icon-icon-1l96y5lhc-1767677839795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1425" y="2238375"/>
            <a:ext cx="114300" cy="114300"/>
          </a:xfrm>
          <a:prstGeom prst="rect">
            <a:avLst/>
          </a:prstGeom>
        </p:spPr>
      </p:pic>
      <p:pic>
        <p:nvPicPr>
          <p:cNvPr id="16" name="Image 6" descr="/var/folders/1y/yzhkrds14j1gm67qjvlds8tm7vvy2b/T/icon-icon-5bt52rbjg-1767677839828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1425" y="2733675"/>
            <a:ext cx="114300" cy="114300"/>
          </a:xfrm>
          <a:prstGeom prst="rect">
            <a:avLst/>
          </a:prstGeom>
        </p:spPr>
      </p:pic>
      <p:sp>
        <p:nvSpPr>
          <p:cNvPr id="17" name="Shape 8"/>
          <p:cNvSpPr/>
          <p:nvPr/>
        </p:nvSpPr>
        <p:spPr>
          <a:xfrm>
            <a:off x="6324600" y="1562100"/>
            <a:ext cx="2590800" cy="2266950"/>
          </a:xfrm>
          <a:prstGeom prst="roundRect">
            <a:avLst>
              <a:gd name="adj" fmla="val 6723"/>
            </a:avLst>
          </a:prstGeom>
          <a:ln/>
        </p:spPr>
      </p:sp>
      <p:pic>
        <p:nvPicPr>
          <p:cNvPr id="18" name="Image 7" descr="/var/folders/1y/yzhkrds14j1gm67qjvlds8tm7vvy2b/T/icon-icon-3u37kj01v-1767677839906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4625" y="1771650"/>
            <a:ext cx="285750" cy="28575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6924675" y="1762125"/>
            <a:ext cx="489267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Files</a:t>
            </a:r>
            <a:endParaRPr lang="en-US" sz="1800" dirty="0"/>
          </a:p>
        </p:txBody>
      </p:sp>
      <p:sp>
        <p:nvSpPr>
          <p:cNvPr id="20" name="Text 10"/>
          <p:cNvSpPr/>
          <p:nvPr/>
        </p:nvSpPr>
        <p:spPr>
          <a:xfrm>
            <a:off x="6600825" y="2181225"/>
            <a:ext cx="2114550" cy="144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spcAft>
                <a:spcPts val="300"/>
              </a:spcAft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   </a:t>
            </a:r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Folder customization with colors and icons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spcAft>
                <a:spcPts val="300"/>
              </a:spcAft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   </a:t>
            </a:r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Set default apps for specific file types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spcAft>
                <a:spcPts val="300"/>
              </a:spcAft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   </a:t>
            </a:r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 audio files directly as ringtones</a:t>
            </a:r>
            <a:endParaRPr lang="en-US" sz="1200" dirty="0"/>
          </a:p>
        </p:txBody>
      </p:sp>
      <p:pic>
        <p:nvPicPr>
          <p:cNvPr id="21" name="Image 8" descr="/var/folders/1y/yzhkrds14j1gm67qjvlds8tm7vvy2b/T/icon-icon-oe11usxn3-1767677840045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0825" y="2238375"/>
            <a:ext cx="114300" cy="114300"/>
          </a:xfrm>
          <a:prstGeom prst="rect">
            <a:avLst/>
          </a:prstGeom>
        </p:spPr>
      </p:pic>
      <p:pic>
        <p:nvPicPr>
          <p:cNvPr id="22" name="Image 9" descr="/var/folders/1y/yzhkrds14j1gm67qjvlds8tm7vvy2b/T/icon-icon-5qz9vemez-1767677840078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00825" y="2733675"/>
            <a:ext cx="114300" cy="114300"/>
          </a:xfrm>
          <a:prstGeom prst="rect">
            <a:avLst/>
          </a:prstGeom>
        </p:spPr>
      </p:pic>
      <p:pic>
        <p:nvPicPr>
          <p:cNvPr id="23" name="Image 10" descr="/var/folders/1y/yzhkrds14j1gm67qjvlds8tm7vvy2b/T/icon-icon-yreqb5n4m-1767677840112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00825" y="3228975"/>
            <a:ext cx="114300" cy="114300"/>
          </a:xfrm>
          <a:prstGeom prst="rect">
            <a:avLst/>
          </a:prstGeom>
        </p:spPr>
      </p:pic>
      <p:sp>
        <p:nvSpPr>
          <p:cNvPr id="24" name="Shape 11"/>
          <p:cNvSpPr/>
          <p:nvPr/>
        </p:nvSpPr>
        <p:spPr>
          <a:xfrm>
            <a:off x="9144000" y="1562100"/>
            <a:ext cx="2590800" cy="2266950"/>
          </a:xfrm>
          <a:prstGeom prst="roundRect">
            <a:avLst>
              <a:gd name="adj" fmla="val 6723"/>
            </a:avLst>
          </a:prstGeom>
          <a:ln/>
        </p:spPr>
      </p:sp>
      <p:pic>
        <p:nvPicPr>
          <p:cNvPr id="25" name="Image 11" descr="/var/folders/1y/yzhkrds14j1gm67qjvlds8tm7vvy2b/T/icon-icon-vi7rzwxi9-176767784019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44025" y="1771650"/>
            <a:ext cx="285750" cy="285750"/>
          </a:xfrm>
          <a:prstGeom prst="rect">
            <a:avLst/>
          </a:prstGeom>
        </p:spPr>
      </p:pic>
      <p:sp>
        <p:nvSpPr>
          <p:cNvPr id="26" name="Text 12"/>
          <p:cNvSpPr/>
          <p:nvPr/>
        </p:nvSpPr>
        <p:spPr>
          <a:xfrm>
            <a:off x="9744075" y="1762125"/>
            <a:ext cx="60661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Clock</a:t>
            </a:r>
            <a:endParaRPr lang="en-US" sz="1800" dirty="0"/>
          </a:p>
        </p:txBody>
      </p:sp>
      <p:sp>
        <p:nvSpPr>
          <p:cNvPr id="27" name="Text 13"/>
          <p:cNvSpPr/>
          <p:nvPr/>
        </p:nvSpPr>
        <p:spPr>
          <a:xfrm>
            <a:off x="9420225" y="2181225"/>
            <a:ext cx="2114550" cy="952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spcAft>
                <a:spcPts val="300"/>
              </a:spcAft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   </a:t>
            </a:r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Customizable alarm snooze (1-15 minutes)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spcAft>
                <a:spcPts val="300"/>
              </a:spcAft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   </a:t>
            </a:r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Larger alarm stop/snooze buttons</a:t>
            </a:r>
            <a:endParaRPr lang="en-US" sz="1200" dirty="0"/>
          </a:p>
        </p:txBody>
      </p:sp>
      <p:pic>
        <p:nvPicPr>
          <p:cNvPr id="28" name="Image 12" descr="/var/folders/1y/yzhkrds14j1gm67qjvlds8tm7vvy2b/T/icon-icon-nr875jikt-1767677840295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20225" y="2238375"/>
            <a:ext cx="114300" cy="114300"/>
          </a:xfrm>
          <a:prstGeom prst="rect">
            <a:avLst/>
          </a:prstGeom>
        </p:spPr>
      </p:pic>
      <p:pic>
        <p:nvPicPr>
          <p:cNvPr id="29" name="Image 13" descr="/var/folders/1y/yzhkrds14j1gm67qjvlds8tm7vvy2b/T/icon-icon-en7yvoi8e-1767677840328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20225" y="2733675"/>
            <a:ext cx="114300" cy="114300"/>
          </a:xfrm>
          <a:prstGeom prst="rect">
            <a:avLst/>
          </a:prstGeom>
        </p:spPr>
      </p:pic>
      <p:sp>
        <p:nvSpPr>
          <p:cNvPr id="30" name="Shape 14"/>
          <p:cNvSpPr/>
          <p:nvPr/>
        </p:nvSpPr>
        <p:spPr>
          <a:xfrm>
            <a:off x="457200" y="4057650"/>
            <a:ext cx="2590800" cy="2266950"/>
          </a:xfrm>
          <a:prstGeom prst="roundRect">
            <a:avLst>
              <a:gd name="adj" fmla="val 6723"/>
            </a:avLst>
          </a:prstGeom>
          <a:ln/>
        </p:spPr>
      </p:sp>
      <p:pic>
        <p:nvPicPr>
          <p:cNvPr id="31" name="Image 14" descr="/var/folders/1y/yzhkrds14j1gm67qjvlds8tm7vvy2b/T/icon-icon-slo2facsg-1767677840407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7225" y="4267200"/>
            <a:ext cx="214313" cy="285750"/>
          </a:xfrm>
          <a:prstGeom prst="rect">
            <a:avLst/>
          </a:prstGeom>
        </p:spPr>
      </p:pic>
      <p:sp>
        <p:nvSpPr>
          <p:cNvPr id="32" name="Text 15"/>
          <p:cNvSpPr/>
          <p:nvPr/>
        </p:nvSpPr>
        <p:spPr>
          <a:xfrm>
            <a:off x="985838" y="4257675"/>
            <a:ext cx="108859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Calculator</a:t>
            </a:r>
            <a:endParaRPr lang="en-US" sz="1800" dirty="0"/>
          </a:p>
        </p:txBody>
      </p:sp>
      <p:sp>
        <p:nvSpPr>
          <p:cNvPr id="33" name="Text 16"/>
          <p:cNvSpPr/>
          <p:nvPr/>
        </p:nvSpPr>
        <p:spPr>
          <a:xfrm>
            <a:off x="733425" y="4676775"/>
            <a:ext cx="2114550" cy="952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spcAft>
                <a:spcPts val="300"/>
              </a:spcAft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   </a:t>
            </a:r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Math Notes support for equations in 3 variables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spcAft>
                <a:spcPts val="300"/>
              </a:spcAft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   </a:t>
            </a:r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3D graph visualization capabilities</a:t>
            </a:r>
            <a:endParaRPr lang="en-US" sz="1200" dirty="0"/>
          </a:p>
        </p:txBody>
      </p:sp>
      <p:pic>
        <p:nvPicPr>
          <p:cNvPr id="34" name="Image 15" descr="/var/folders/1y/yzhkrds14j1gm67qjvlds8tm7vvy2b/T/icon-icon-uiah0q0b7-1767677840512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3425" y="4733925"/>
            <a:ext cx="114300" cy="114300"/>
          </a:xfrm>
          <a:prstGeom prst="rect">
            <a:avLst/>
          </a:prstGeom>
        </p:spPr>
      </p:pic>
      <p:pic>
        <p:nvPicPr>
          <p:cNvPr id="35" name="Image 16" descr="/var/folders/1y/yzhkrds14j1gm67qjvlds8tm7vvy2b/T/icon-icon-gui50sycm-1767677840545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3425" y="5229225"/>
            <a:ext cx="114300" cy="114300"/>
          </a:xfrm>
          <a:prstGeom prst="rect">
            <a:avLst/>
          </a:prstGeom>
        </p:spPr>
      </p:pic>
      <p:sp>
        <p:nvSpPr>
          <p:cNvPr id="36" name="Shape 17"/>
          <p:cNvSpPr/>
          <p:nvPr/>
        </p:nvSpPr>
        <p:spPr>
          <a:xfrm>
            <a:off x="3505200" y="4057650"/>
            <a:ext cx="2590800" cy="2266950"/>
          </a:xfrm>
          <a:prstGeom prst="roundRect">
            <a:avLst>
              <a:gd name="adj" fmla="val 6723"/>
            </a:avLst>
          </a:prstGeom>
          <a:ln/>
        </p:spPr>
      </p:sp>
      <p:pic>
        <p:nvPicPr>
          <p:cNvPr id="37" name="Image 17" descr="/var/folders/1y/yzhkrds14j1gm67qjvlds8tm7vvy2b/T/icon-icon-yw14pwsfh-1767677840623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05225" y="4267200"/>
            <a:ext cx="285750" cy="285750"/>
          </a:xfrm>
          <a:prstGeom prst="rect">
            <a:avLst/>
          </a:prstGeom>
        </p:spPr>
      </p:pic>
      <p:sp>
        <p:nvSpPr>
          <p:cNvPr id="38" name="Text 18"/>
          <p:cNvSpPr/>
          <p:nvPr/>
        </p:nvSpPr>
        <p:spPr>
          <a:xfrm>
            <a:off x="4105275" y="4257675"/>
            <a:ext cx="115007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Passwords</a:t>
            </a:r>
            <a:endParaRPr lang="en-US" sz="1800" dirty="0"/>
          </a:p>
        </p:txBody>
      </p:sp>
      <p:sp>
        <p:nvSpPr>
          <p:cNvPr id="39" name="Text 19"/>
          <p:cNvSpPr/>
          <p:nvPr/>
        </p:nvSpPr>
        <p:spPr>
          <a:xfrm>
            <a:off x="3781425" y="4676775"/>
            <a:ext cx="2114550" cy="952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spcAft>
                <a:spcPts val="300"/>
              </a:spcAft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   </a:t>
            </a:r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Password history with change dates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spcAft>
                <a:spcPts val="300"/>
              </a:spcAft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   </a:t>
            </a:r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Secure export to other password managers</a:t>
            </a:r>
            <a:endParaRPr lang="en-US" sz="1200" dirty="0"/>
          </a:p>
        </p:txBody>
      </p:sp>
      <p:pic>
        <p:nvPicPr>
          <p:cNvPr id="40" name="Image 18" descr="/var/folders/1y/yzhkrds14j1gm67qjvlds8tm7vvy2b/T/icon-icon-265kegzks-1767677840728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781425" y="4733925"/>
            <a:ext cx="114300" cy="114300"/>
          </a:xfrm>
          <a:prstGeom prst="rect">
            <a:avLst/>
          </a:prstGeom>
        </p:spPr>
      </p:pic>
      <p:pic>
        <p:nvPicPr>
          <p:cNvPr id="41" name="Image 19" descr="/var/folders/1y/yzhkrds14j1gm67qjvlds8tm7vvy2b/T/icon-icon-7k3zi59i2-1767677840761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81425" y="5229225"/>
            <a:ext cx="114300" cy="114300"/>
          </a:xfrm>
          <a:prstGeom prst="rect">
            <a:avLst/>
          </a:prstGeom>
        </p:spPr>
      </p:pic>
      <p:sp>
        <p:nvSpPr>
          <p:cNvPr id="42" name="Shape 20"/>
          <p:cNvSpPr/>
          <p:nvPr/>
        </p:nvSpPr>
        <p:spPr>
          <a:xfrm>
            <a:off x="6324600" y="4057650"/>
            <a:ext cx="2590800" cy="2266950"/>
          </a:xfrm>
          <a:prstGeom prst="roundRect">
            <a:avLst>
              <a:gd name="adj" fmla="val 6723"/>
            </a:avLst>
          </a:prstGeom>
          <a:ln/>
        </p:spPr>
      </p:sp>
      <p:pic>
        <p:nvPicPr>
          <p:cNvPr id="43" name="Image 20" descr="/var/folders/1y/yzhkrds14j1gm67qjvlds8tm7vvy2b/T/icon-icon-izpjhw2sw-1767677840841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24625" y="4267200"/>
            <a:ext cx="250031" cy="285750"/>
          </a:xfrm>
          <a:prstGeom prst="rect">
            <a:avLst/>
          </a:prstGeom>
        </p:spPr>
      </p:pic>
      <p:sp>
        <p:nvSpPr>
          <p:cNvPr id="44" name="Text 21"/>
          <p:cNvSpPr/>
          <p:nvPr/>
        </p:nvSpPr>
        <p:spPr>
          <a:xfrm>
            <a:off x="6888956" y="4257675"/>
            <a:ext cx="79500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Journal</a:t>
            </a:r>
            <a:endParaRPr lang="en-US" sz="1800" dirty="0"/>
          </a:p>
        </p:txBody>
      </p:sp>
      <p:sp>
        <p:nvSpPr>
          <p:cNvPr id="45" name="Text 22"/>
          <p:cNvSpPr/>
          <p:nvPr/>
        </p:nvSpPr>
        <p:spPr>
          <a:xfrm>
            <a:off x="6600825" y="4676775"/>
            <a:ext cx="2114550" cy="952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spcAft>
                <a:spcPts val="300"/>
              </a:spcAft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   </a:t>
            </a:r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Create multiple distinct journals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spcAft>
                <a:spcPts val="300"/>
              </a:spcAft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   </a:t>
            </a:r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Organize entries across different journals</a:t>
            </a:r>
            <a:endParaRPr lang="en-US" sz="1200" dirty="0"/>
          </a:p>
        </p:txBody>
      </p:sp>
      <p:pic>
        <p:nvPicPr>
          <p:cNvPr id="46" name="Image 21" descr="/var/folders/1y/yzhkrds14j1gm67qjvlds8tm7vvy2b/T/icon-icon-yupxlw6m9-1767677840952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00825" y="4733925"/>
            <a:ext cx="114300" cy="114300"/>
          </a:xfrm>
          <a:prstGeom prst="rect">
            <a:avLst/>
          </a:prstGeom>
        </p:spPr>
      </p:pic>
      <p:pic>
        <p:nvPicPr>
          <p:cNvPr id="47" name="Image 22" descr="/var/folders/1y/yzhkrds14j1gm67qjvlds8tm7vvy2b/T/icon-icon-0qc5l9ew5-1767677840987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00825" y="5229225"/>
            <a:ext cx="114300" cy="114300"/>
          </a:xfrm>
          <a:prstGeom prst="rect">
            <a:avLst/>
          </a:prstGeom>
        </p:spPr>
      </p:pic>
      <p:sp>
        <p:nvSpPr>
          <p:cNvPr id="48" name="Shape 23"/>
          <p:cNvSpPr/>
          <p:nvPr/>
        </p:nvSpPr>
        <p:spPr>
          <a:xfrm>
            <a:off x="9144000" y="4057650"/>
            <a:ext cx="2590800" cy="2266950"/>
          </a:xfrm>
          <a:prstGeom prst="roundRect">
            <a:avLst>
              <a:gd name="adj" fmla="val 6723"/>
            </a:avLst>
          </a:prstGeom>
          <a:ln/>
        </p:spPr>
      </p:sp>
      <p:pic>
        <p:nvPicPr>
          <p:cNvPr id="49" name="Image 23" descr="/var/folders/1y/yzhkrds14j1gm67qjvlds8tm7vvy2b/T/icon-icon-5sbmsqsdp-1767677841056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344025" y="4267200"/>
            <a:ext cx="214313" cy="285750"/>
          </a:xfrm>
          <a:prstGeom prst="rect">
            <a:avLst/>
          </a:prstGeom>
        </p:spPr>
      </p:pic>
      <p:sp>
        <p:nvSpPr>
          <p:cNvPr id="50" name="Text 24"/>
          <p:cNvSpPr/>
          <p:nvPr/>
        </p:nvSpPr>
        <p:spPr>
          <a:xfrm>
            <a:off x="9672638" y="4257675"/>
            <a:ext cx="132252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Preview App</a:t>
            </a:r>
            <a:endParaRPr lang="en-US" sz="1800" dirty="0"/>
          </a:p>
        </p:txBody>
      </p:sp>
      <p:sp>
        <p:nvSpPr>
          <p:cNvPr id="51" name="Text 25"/>
          <p:cNvSpPr/>
          <p:nvPr/>
        </p:nvSpPr>
        <p:spPr>
          <a:xfrm>
            <a:off x="9420225" y="4676775"/>
            <a:ext cx="2114550" cy="144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spcAft>
                <a:spcPts val="300"/>
              </a:spcAft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   </a:t>
            </a:r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Mac Preview now on iPhone and iPad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spcAft>
                <a:spcPts val="300"/>
              </a:spcAft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   </a:t>
            </a:r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PDF viewing, creation and annotation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spcAft>
                <a:spcPts val="300"/>
              </a:spcAft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   </a:t>
            </a:r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Image editing tools (crop, flip, rotate)</a:t>
            </a:r>
            <a:endParaRPr lang="en-US" sz="1200" dirty="0"/>
          </a:p>
        </p:txBody>
      </p:sp>
      <p:pic>
        <p:nvPicPr>
          <p:cNvPr id="52" name="Image 24" descr="/var/folders/1y/yzhkrds14j1gm67qjvlds8tm7vvy2b/T/icon-icon-5fy5hfgj5-1767677841203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420225" y="4733925"/>
            <a:ext cx="114300" cy="114300"/>
          </a:xfrm>
          <a:prstGeom prst="rect">
            <a:avLst/>
          </a:prstGeom>
        </p:spPr>
      </p:pic>
      <p:pic>
        <p:nvPicPr>
          <p:cNvPr id="53" name="Image 25" descr="/var/folders/1y/yzhkrds14j1gm67qjvlds8tm7vvy2b/T/icon-icon-fea9ahkrn-1767677841237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420225" y="5229225"/>
            <a:ext cx="114300" cy="114300"/>
          </a:xfrm>
          <a:prstGeom prst="rect">
            <a:avLst/>
          </a:prstGeom>
        </p:spPr>
      </p:pic>
      <p:pic>
        <p:nvPicPr>
          <p:cNvPr id="54" name="Image 26" descr="/var/folders/1y/yzhkrds14j1gm67qjvlds8tm7vvy2b/T/icon-icon-52h00fr3t-176767784126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420225" y="5724525"/>
            <a:ext cx="114300" cy="114300"/>
          </a:xfrm>
          <a:prstGeom prst="rect">
            <a:avLst/>
          </a:prstGeom>
        </p:spPr>
      </p:pic>
      <p:sp>
        <p:nvSpPr>
          <p:cNvPr id="55" name="Text 26"/>
          <p:cNvSpPr/>
          <p:nvPr/>
        </p:nvSpPr>
        <p:spPr>
          <a:xfrm>
            <a:off x="11606064" y="6467475"/>
            <a:ext cx="40334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13 / 15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w3eresl8m-176767784485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114021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50315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Device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Compatibility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457200" y="1066800"/>
            <a:ext cx="1150315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Bef>
                <a:spcPts val="1200"/>
              </a:spcBef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iOS 26 requires A13 Bionic chip or newer, with Apple Intelligence features limited to devices with A17 Pro chip or newer.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457200" y="1638300"/>
            <a:ext cx="11277600" cy="8525619"/>
          </a:xfrm>
          <a:prstGeom prst="roundRect">
            <a:avLst>
              <a:gd name="adj" fmla="val 1788"/>
            </a:avLst>
          </a:prstGeom>
          <a:ln/>
        </p:spPr>
      </p:sp>
      <p:sp>
        <p:nvSpPr>
          <p:cNvPr id="6" name="Text 3"/>
          <p:cNvSpPr/>
          <p:nvPr/>
        </p:nvSpPr>
        <p:spPr>
          <a:xfrm>
            <a:off x="695325" y="1952625"/>
            <a:ext cx="4375770" cy="419100"/>
          </a:xfrm>
          <a:prstGeom prst="rect">
            <a:avLst/>
          </a:prstGeom>
          <a:noFill/>
          <a:ln/>
        </p:spPr>
        <p:txBody>
          <a:bodyPr wrap="square" lIns="152400" tIns="95250" rIns="152400" bIns="9525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Model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4985296" y="1952625"/>
            <a:ext cx="3281866" cy="419100"/>
          </a:xfrm>
          <a:prstGeom prst="rect">
            <a:avLst/>
          </a:prstGeom>
          <a:noFill/>
          <a:ln/>
        </p:spPr>
        <p:txBody>
          <a:bodyPr wrap="square" lIns="152400" tIns="95250" rIns="152400" bIns="9525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Chip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8202811" y="1952625"/>
            <a:ext cx="1640857" cy="419100"/>
          </a:xfrm>
          <a:prstGeom prst="rect">
            <a:avLst/>
          </a:prstGeom>
          <a:noFill/>
          <a:ln/>
        </p:spPr>
        <p:txBody>
          <a:bodyPr wrap="square" lIns="152400" tIns="95250" rIns="152400" bIns="9525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iOS 26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9811494" y="1952625"/>
            <a:ext cx="1641160" cy="419100"/>
          </a:xfrm>
          <a:prstGeom prst="rect">
            <a:avLst/>
          </a:prstGeom>
          <a:noFill/>
          <a:ln/>
        </p:spPr>
        <p:txBody>
          <a:bodyPr wrap="square" lIns="152400" tIns="95250" rIns="152400" bIns="9525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Intelligence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695325" y="2447925"/>
            <a:ext cx="4375770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16e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4985296" y="2447925"/>
            <a:ext cx="3281866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A17 Pro or newer</a:t>
            </a:r>
            <a:endParaRPr lang="en-US" sz="1200" dirty="0"/>
          </a:p>
        </p:txBody>
      </p:sp>
      <p:pic>
        <p:nvPicPr>
          <p:cNvPr id="12" name="Image 1" descr="/var/folders/1y/yzhkrds14j1gm67qjvlds8tm7vvy2b/T/icon-icon-kxz98wi1l-1767677845015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1828" y="2592586"/>
            <a:ext cx="190500" cy="190500"/>
          </a:xfrm>
          <a:prstGeom prst="rect">
            <a:avLst/>
          </a:prstGeom>
        </p:spPr>
      </p:pic>
      <p:pic>
        <p:nvPicPr>
          <p:cNvPr id="13" name="Image 2" descr="/var/folders/1y/yzhkrds14j1gm67qjvlds8tm7vvy2b/T/icon-icon-l8gqly1dv-1767677845054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0660" y="2592586"/>
            <a:ext cx="190500" cy="1905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695325" y="3023146"/>
            <a:ext cx="4375770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16 &amp; 16 Plus</a:t>
            </a:r>
            <a:endParaRPr lang="en-US" sz="1200" dirty="0"/>
          </a:p>
        </p:txBody>
      </p:sp>
      <p:sp>
        <p:nvSpPr>
          <p:cNvPr id="15" name="Text 10"/>
          <p:cNvSpPr/>
          <p:nvPr/>
        </p:nvSpPr>
        <p:spPr>
          <a:xfrm>
            <a:off x="4985296" y="3023146"/>
            <a:ext cx="3281866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A17 Pro or newer</a:t>
            </a:r>
            <a:endParaRPr lang="en-US" sz="1200" dirty="0"/>
          </a:p>
        </p:txBody>
      </p:sp>
      <p:pic>
        <p:nvPicPr>
          <p:cNvPr id="16" name="Image 3" descr="/var/folders/1y/yzhkrds14j1gm67qjvlds8tm7vvy2b/T/icon-icon-a4fqymgu0-1767677845096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828" y="3167807"/>
            <a:ext cx="190500" cy="190500"/>
          </a:xfrm>
          <a:prstGeom prst="rect">
            <a:avLst/>
          </a:prstGeom>
        </p:spPr>
      </p:pic>
      <p:pic>
        <p:nvPicPr>
          <p:cNvPr id="17" name="Image 4" descr="/var/folders/1y/yzhkrds14j1gm67qjvlds8tm7vvy2b/T/icon-icon-6uc51x6u7-1767677845136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0660" y="3167807"/>
            <a:ext cx="190500" cy="19050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95325" y="3598366"/>
            <a:ext cx="4375770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16 Pro &amp; 16 Pro Max</a:t>
            </a:r>
            <a:endParaRPr lang="en-US" sz="1200" dirty="0"/>
          </a:p>
        </p:txBody>
      </p:sp>
      <p:sp>
        <p:nvSpPr>
          <p:cNvPr id="19" name="Text 12"/>
          <p:cNvSpPr/>
          <p:nvPr/>
        </p:nvSpPr>
        <p:spPr>
          <a:xfrm>
            <a:off x="4985296" y="3598366"/>
            <a:ext cx="3281866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A17 Pro or newer</a:t>
            </a:r>
            <a:endParaRPr lang="en-US" sz="1200" dirty="0"/>
          </a:p>
        </p:txBody>
      </p:sp>
      <p:pic>
        <p:nvPicPr>
          <p:cNvPr id="20" name="Image 5" descr="/var/folders/1y/yzhkrds14j1gm67qjvlds8tm7vvy2b/T/icon-icon-ddgz0fjok-176767784517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1828" y="3743027"/>
            <a:ext cx="190500" cy="190500"/>
          </a:xfrm>
          <a:prstGeom prst="rect">
            <a:avLst/>
          </a:prstGeom>
        </p:spPr>
      </p:pic>
      <p:pic>
        <p:nvPicPr>
          <p:cNvPr id="21" name="Image 6" descr="/var/folders/1y/yzhkrds14j1gm67qjvlds8tm7vvy2b/T/icon-icon-kcm2a38al-1767677845201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20660" y="3743027"/>
            <a:ext cx="190500" cy="190500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695325" y="4173587"/>
            <a:ext cx="4375770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15 Pro &amp; 15 Pro Max</a:t>
            </a:r>
            <a:endParaRPr lang="en-US" sz="1200" dirty="0"/>
          </a:p>
        </p:txBody>
      </p:sp>
      <p:sp>
        <p:nvSpPr>
          <p:cNvPr id="23" name="Text 14"/>
          <p:cNvSpPr/>
          <p:nvPr/>
        </p:nvSpPr>
        <p:spPr>
          <a:xfrm>
            <a:off x="4985296" y="4173587"/>
            <a:ext cx="3281866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A17 Pro</a:t>
            </a:r>
            <a:endParaRPr lang="en-US" sz="1200" dirty="0"/>
          </a:p>
        </p:txBody>
      </p:sp>
      <p:pic>
        <p:nvPicPr>
          <p:cNvPr id="24" name="Image 7" descr="/var/folders/1y/yzhkrds14j1gm67qjvlds8tm7vvy2b/T/icon-icon-zbu147xoq-1767677845237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1828" y="4318248"/>
            <a:ext cx="190500" cy="190500"/>
          </a:xfrm>
          <a:prstGeom prst="rect">
            <a:avLst/>
          </a:prstGeom>
        </p:spPr>
      </p:pic>
      <p:pic>
        <p:nvPicPr>
          <p:cNvPr id="25" name="Image 8" descr="/var/folders/1y/yzhkrds14j1gm67qjvlds8tm7vvy2b/T/icon-icon-lqp5vqn7j-1767677845268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20660" y="4318248"/>
            <a:ext cx="190500" cy="190500"/>
          </a:xfrm>
          <a:prstGeom prst="rect">
            <a:avLst/>
          </a:prstGeom>
        </p:spPr>
      </p:pic>
      <p:sp>
        <p:nvSpPr>
          <p:cNvPr id="26" name="Text 15"/>
          <p:cNvSpPr/>
          <p:nvPr/>
        </p:nvSpPr>
        <p:spPr>
          <a:xfrm>
            <a:off x="695325" y="4748808"/>
            <a:ext cx="4375770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15 &amp; 15 Plus</a:t>
            </a:r>
            <a:endParaRPr lang="en-US" sz="1200" dirty="0"/>
          </a:p>
        </p:txBody>
      </p:sp>
      <p:sp>
        <p:nvSpPr>
          <p:cNvPr id="27" name="Text 16"/>
          <p:cNvSpPr/>
          <p:nvPr/>
        </p:nvSpPr>
        <p:spPr>
          <a:xfrm>
            <a:off x="4985296" y="4748808"/>
            <a:ext cx="3281866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A16 Bionic</a:t>
            </a:r>
            <a:endParaRPr lang="en-US" sz="1200" dirty="0"/>
          </a:p>
        </p:txBody>
      </p:sp>
      <p:pic>
        <p:nvPicPr>
          <p:cNvPr id="28" name="Image 9" descr="/var/folders/1y/yzhkrds14j1gm67qjvlds8tm7vvy2b/T/icon-icon-icjb3p5mn-1767677845304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1828" y="4893469"/>
            <a:ext cx="190500" cy="190500"/>
          </a:xfrm>
          <a:prstGeom prst="rect">
            <a:avLst/>
          </a:prstGeom>
        </p:spPr>
      </p:pic>
      <p:pic>
        <p:nvPicPr>
          <p:cNvPr id="29" name="Image 10" descr="/var/folders/1y/yzhkrds14j1gm67qjvlds8tm7vvy2b/T/icon-icon-sp8qhij8s-1767677845336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20660" y="4893469"/>
            <a:ext cx="190500" cy="190500"/>
          </a:xfrm>
          <a:prstGeom prst="rect">
            <a:avLst/>
          </a:prstGeom>
        </p:spPr>
      </p:pic>
      <p:sp>
        <p:nvSpPr>
          <p:cNvPr id="30" name="Text 17"/>
          <p:cNvSpPr/>
          <p:nvPr/>
        </p:nvSpPr>
        <p:spPr>
          <a:xfrm>
            <a:off x="695325" y="5324029"/>
            <a:ext cx="4375770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14 &amp; 14 Plus</a:t>
            </a:r>
            <a:endParaRPr lang="en-US" sz="1200" dirty="0"/>
          </a:p>
        </p:txBody>
      </p:sp>
      <p:sp>
        <p:nvSpPr>
          <p:cNvPr id="31" name="Text 18"/>
          <p:cNvSpPr/>
          <p:nvPr/>
        </p:nvSpPr>
        <p:spPr>
          <a:xfrm>
            <a:off x="4985296" y="5324029"/>
            <a:ext cx="3281866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A15 Bionic</a:t>
            </a:r>
            <a:endParaRPr lang="en-US" sz="1200" dirty="0"/>
          </a:p>
        </p:txBody>
      </p:sp>
      <p:pic>
        <p:nvPicPr>
          <p:cNvPr id="32" name="Image 11" descr="/var/folders/1y/yzhkrds14j1gm67qjvlds8tm7vvy2b/T/icon-icon-f6jx53xdl-176767784537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1828" y="5468689"/>
            <a:ext cx="190500" cy="190500"/>
          </a:xfrm>
          <a:prstGeom prst="rect">
            <a:avLst/>
          </a:prstGeom>
        </p:spPr>
      </p:pic>
      <p:pic>
        <p:nvPicPr>
          <p:cNvPr id="33" name="Image 12" descr="/var/folders/1y/yzhkrds14j1gm67qjvlds8tm7vvy2b/T/icon-icon-u7w9p3qkx-1767677845401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20660" y="5468689"/>
            <a:ext cx="190500" cy="190500"/>
          </a:xfrm>
          <a:prstGeom prst="rect">
            <a:avLst/>
          </a:prstGeom>
        </p:spPr>
      </p:pic>
      <p:sp>
        <p:nvSpPr>
          <p:cNvPr id="34" name="Text 19"/>
          <p:cNvSpPr/>
          <p:nvPr/>
        </p:nvSpPr>
        <p:spPr>
          <a:xfrm>
            <a:off x="695325" y="5899249"/>
            <a:ext cx="4375770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14 Pro &amp; 14 Pro Max</a:t>
            </a:r>
            <a:endParaRPr lang="en-US" sz="1200" dirty="0"/>
          </a:p>
        </p:txBody>
      </p:sp>
      <p:sp>
        <p:nvSpPr>
          <p:cNvPr id="35" name="Text 20"/>
          <p:cNvSpPr/>
          <p:nvPr/>
        </p:nvSpPr>
        <p:spPr>
          <a:xfrm>
            <a:off x="4985296" y="5899249"/>
            <a:ext cx="3281866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A16 Bionic</a:t>
            </a:r>
            <a:endParaRPr lang="en-US" sz="1200" dirty="0"/>
          </a:p>
        </p:txBody>
      </p:sp>
      <p:pic>
        <p:nvPicPr>
          <p:cNvPr id="36" name="Image 13" descr="/var/folders/1y/yzhkrds14j1gm67qjvlds8tm7vvy2b/T/icon-icon-rgptj92wm-1767677845437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11828" y="6043910"/>
            <a:ext cx="190500" cy="190500"/>
          </a:xfrm>
          <a:prstGeom prst="rect">
            <a:avLst/>
          </a:prstGeom>
        </p:spPr>
      </p:pic>
      <p:pic>
        <p:nvPicPr>
          <p:cNvPr id="37" name="Image 14" descr="/var/folders/1y/yzhkrds14j1gm67qjvlds8tm7vvy2b/T/icon-icon-kywus00y4-1767677845468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20660" y="6043910"/>
            <a:ext cx="190500" cy="190500"/>
          </a:xfrm>
          <a:prstGeom prst="rect">
            <a:avLst/>
          </a:prstGeom>
        </p:spPr>
      </p:pic>
      <p:sp>
        <p:nvSpPr>
          <p:cNvPr id="38" name="Text 21"/>
          <p:cNvSpPr/>
          <p:nvPr/>
        </p:nvSpPr>
        <p:spPr>
          <a:xfrm>
            <a:off x="695325" y="6474470"/>
            <a:ext cx="4375770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13 &amp; 13 mini</a:t>
            </a:r>
            <a:endParaRPr lang="en-US" sz="1200" dirty="0"/>
          </a:p>
        </p:txBody>
      </p:sp>
      <p:sp>
        <p:nvSpPr>
          <p:cNvPr id="39" name="Text 22"/>
          <p:cNvSpPr/>
          <p:nvPr/>
        </p:nvSpPr>
        <p:spPr>
          <a:xfrm>
            <a:off x="4985296" y="6474470"/>
            <a:ext cx="3281866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A15 Bionic</a:t>
            </a:r>
            <a:endParaRPr lang="en-US" sz="1200" dirty="0"/>
          </a:p>
        </p:txBody>
      </p:sp>
      <p:pic>
        <p:nvPicPr>
          <p:cNvPr id="40" name="Image 15" descr="/var/folders/1y/yzhkrds14j1gm67qjvlds8tm7vvy2b/T/icon-icon-3d4739ton-1767677845503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11828" y="6619131"/>
            <a:ext cx="190500" cy="190500"/>
          </a:xfrm>
          <a:prstGeom prst="rect">
            <a:avLst/>
          </a:prstGeom>
        </p:spPr>
      </p:pic>
      <p:pic>
        <p:nvPicPr>
          <p:cNvPr id="41" name="Image 16" descr="/var/folders/1y/yzhkrds14j1gm67qjvlds8tm7vvy2b/T/icon-icon-54jwwa47m-1767677845536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520660" y="6619131"/>
            <a:ext cx="190500" cy="190500"/>
          </a:xfrm>
          <a:prstGeom prst="rect">
            <a:avLst/>
          </a:prstGeom>
        </p:spPr>
      </p:pic>
      <p:sp>
        <p:nvSpPr>
          <p:cNvPr id="42" name="Text 23"/>
          <p:cNvSpPr/>
          <p:nvPr/>
        </p:nvSpPr>
        <p:spPr>
          <a:xfrm>
            <a:off x="695325" y="7049691"/>
            <a:ext cx="4375770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13 Pro &amp; 13 Pro Max</a:t>
            </a:r>
            <a:endParaRPr lang="en-US" sz="1200" dirty="0"/>
          </a:p>
        </p:txBody>
      </p:sp>
      <p:sp>
        <p:nvSpPr>
          <p:cNvPr id="43" name="Text 24"/>
          <p:cNvSpPr/>
          <p:nvPr/>
        </p:nvSpPr>
        <p:spPr>
          <a:xfrm>
            <a:off x="4985296" y="7049691"/>
            <a:ext cx="3281866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A15 Bionic</a:t>
            </a:r>
            <a:endParaRPr lang="en-US" sz="1200" dirty="0"/>
          </a:p>
        </p:txBody>
      </p:sp>
      <p:pic>
        <p:nvPicPr>
          <p:cNvPr id="44" name="Image 17" descr="/var/folders/1y/yzhkrds14j1gm67qjvlds8tm7vvy2b/T/icon-icon-r50mq2us6-1767677845569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911828" y="7194352"/>
            <a:ext cx="190500" cy="190500"/>
          </a:xfrm>
          <a:prstGeom prst="rect">
            <a:avLst/>
          </a:prstGeom>
        </p:spPr>
      </p:pic>
      <p:pic>
        <p:nvPicPr>
          <p:cNvPr id="45" name="Image 18" descr="/var/folders/1y/yzhkrds14j1gm67qjvlds8tm7vvy2b/T/icon-icon-vahnv9uih-1767677845602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520660" y="7194352"/>
            <a:ext cx="190500" cy="190500"/>
          </a:xfrm>
          <a:prstGeom prst="rect">
            <a:avLst/>
          </a:prstGeom>
        </p:spPr>
      </p:pic>
      <p:sp>
        <p:nvSpPr>
          <p:cNvPr id="46" name="Text 25"/>
          <p:cNvSpPr/>
          <p:nvPr/>
        </p:nvSpPr>
        <p:spPr>
          <a:xfrm>
            <a:off x="695325" y="7624911"/>
            <a:ext cx="4375770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12 &amp; 12 mini</a:t>
            </a:r>
            <a:endParaRPr lang="en-US" sz="1200" dirty="0"/>
          </a:p>
        </p:txBody>
      </p:sp>
      <p:sp>
        <p:nvSpPr>
          <p:cNvPr id="47" name="Text 26"/>
          <p:cNvSpPr/>
          <p:nvPr/>
        </p:nvSpPr>
        <p:spPr>
          <a:xfrm>
            <a:off x="4985296" y="7624911"/>
            <a:ext cx="3281866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A14 Bionic</a:t>
            </a:r>
            <a:endParaRPr lang="en-US" sz="1200" dirty="0"/>
          </a:p>
        </p:txBody>
      </p:sp>
      <p:pic>
        <p:nvPicPr>
          <p:cNvPr id="48" name="Image 19" descr="/var/folders/1y/yzhkrds14j1gm67qjvlds8tm7vvy2b/T/icon-icon-j2tsobpf0-1767677845637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911828" y="7769572"/>
            <a:ext cx="190500" cy="190500"/>
          </a:xfrm>
          <a:prstGeom prst="rect">
            <a:avLst/>
          </a:prstGeom>
        </p:spPr>
      </p:pic>
      <p:pic>
        <p:nvPicPr>
          <p:cNvPr id="49" name="Image 20" descr="/var/folders/1y/yzhkrds14j1gm67qjvlds8tm7vvy2b/T/icon-icon-wp99ywu3i-176767784567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20660" y="7769572"/>
            <a:ext cx="190500" cy="190500"/>
          </a:xfrm>
          <a:prstGeom prst="rect">
            <a:avLst/>
          </a:prstGeom>
        </p:spPr>
      </p:pic>
      <p:sp>
        <p:nvSpPr>
          <p:cNvPr id="50" name="Text 27"/>
          <p:cNvSpPr/>
          <p:nvPr/>
        </p:nvSpPr>
        <p:spPr>
          <a:xfrm>
            <a:off x="695325" y="8200132"/>
            <a:ext cx="4375770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12 Pro &amp; 12 Pro Max</a:t>
            </a:r>
            <a:endParaRPr lang="en-US" sz="1200" dirty="0"/>
          </a:p>
        </p:txBody>
      </p:sp>
      <p:sp>
        <p:nvSpPr>
          <p:cNvPr id="51" name="Text 28"/>
          <p:cNvSpPr/>
          <p:nvPr/>
        </p:nvSpPr>
        <p:spPr>
          <a:xfrm>
            <a:off x="4985296" y="8200132"/>
            <a:ext cx="3281866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A14 Bionic</a:t>
            </a:r>
            <a:endParaRPr lang="en-US" sz="1200" dirty="0"/>
          </a:p>
        </p:txBody>
      </p:sp>
      <p:pic>
        <p:nvPicPr>
          <p:cNvPr id="52" name="Image 21" descr="/var/folders/1y/yzhkrds14j1gm67qjvlds8tm7vvy2b/T/icon-icon-dzoi1xuga-1767677845704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911828" y="8344793"/>
            <a:ext cx="190500" cy="190500"/>
          </a:xfrm>
          <a:prstGeom prst="rect">
            <a:avLst/>
          </a:prstGeom>
        </p:spPr>
      </p:pic>
      <p:pic>
        <p:nvPicPr>
          <p:cNvPr id="53" name="Image 22" descr="/var/folders/1y/yzhkrds14j1gm67qjvlds8tm7vvy2b/T/icon-icon-ewej1wldn-1767677845735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20660" y="8344793"/>
            <a:ext cx="190500" cy="190500"/>
          </a:xfrm>
          <a:prstGeom prst="rect">
            <a:avLst/>
          </a:prstGeom>
        </p:spPr>
      </p:pic>
      <p:sp>
        <p:nvSpPr>
          <p:cNvPr id="54" name="Text 29"/>
          <p:cNvSpPr/>
          <p:nvPr/>
        </p:nvSpPr>
        <p:spPr>
          <a:xfrm>
            <a:off x="695325" y="8775353"/>
            <a:ext cx="4375770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11, 11 Pro, &amp; 11 Pro Max</a:t>
            </a:r>
            <a:endParaRPr lang="en-US" sz="1200" dirty="0"/>
          </a:p>
        </p:txBody>
      </p:sp>
      <p:sp>
        <p:nvSpPr>
          <p:cNvPr id="55" name="Text 30"/>
          <p:cNvSpPr/>
          <p:nvPr/>
        </p:nvSpPr>
        <p:spPr>
          <a:xfrm>
            <a:off x="4985296" y="8775353"/>
            <a:ext cx="3281866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A13 Bionic</a:t>
            </a:r>
            <a:endParaRPr lang="en-US" sz="1200" dirty="0"/>
          </a:p>
        </p:txBody>
      </p:sp>
      <p:pic>
        <p:nvPicPr>
          <p:cNvPr id="56" name="Image 23" descr="/var/folders/1y/yzhkrds14j1gm67qjvlds8tm7vvy2b/T/icon-icon-qkzz7snvb-1767677845769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911828" y="8920014"/>
            <a:ext cx="190500" cy="190500"/>
          </a:xfrm>
          <a:prstGeom prst="rect">
            <a:avLst/>
          </a:prstGeom>
        </p:spPr>
      </p:pic>
      <p:pic>
        <p:nvPicPr>
          <p:cNvPr id="57" name="Image 24" descr="/var/folders/1y/yzhkrds14j1gm67qjvlds8tm7vvy2b/T/icon-icon-kkivp8cpe-1767677845802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520660" y="8920014"/>
            <a:ext cx="190500" cy="190500"/>
          </a:xfrm>
          <a:prstGeom prst="rect">
            <a:avLst/>
          </a:prstGeom>
        </p:spPr>
      </p:pic>
      <p:sp>
        <p:nvSpPr>
          <p:cNvPr id="58" name="Text 31"/>
          <p:cNvSpPr/>
          <p:nvPr/>
        </p:nvSpPr>
        <p:spPr>
          <a:xfrm>
            <a:off x="695325" y="9350573"/>
            <a:ext cx="4375770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SE (2nd generation and later)</a:t>
            </a:r>
            <a:endParaRPr lang="en-US" sz="1200" dirty="0"/>
          </a:p>
        </p:txBody>
      </p:sp>
      <p:sp>
        <p:nvSpPr>
          <p:cNvPr id="59" name="Text 32"/>
          <p:cNvSpPr/>
          <p:nvPr/>
        </p:nvSpPr>
        <p:spPr>
          <a:xfrm>
            <a:off x="4985296" y="9350573"/>
            <a:ext cx="3281866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A13 Bionic or newer</a:t>
            </a:r>
            <a:endParaRPr lang="en-US" sz="1200" dirty="0"/>
          </a:p>
        </p:txBody>
      </p:sp>
      <p:pic>
        <p:nvPicPr>
          <p:cNvPr id="60" name="Image 25" descr="/var/folders/1y/yzhkrds14j1gm67qjvlds8tm7vvy2b/T/icon-icon-qj2hrmkm0-176767784583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911828" y="9495234"/>
            <a:ext cx="190500" cy="190500"/>
          </a:xfrm>
          <a:prstGeom prst="rect">
            <a:avLst/>
          </a:prstGeom>
        </p:spPr>
      </p:pic>
      <p:pic>
        <p:nvPicPr>
          <p:cNvPr id="61" name="Image 26" descr="/var/folders/1y/yzhkrds14j1gm67qjvlds8tm7vvy2b/T/icon-icon-zz1krkdfo-1767677845878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520660" y="9495234"/>
            <a:ext cx="190500" cy="190500"/>
          </a:xfrm>
          <a:prstGeom prst="rect">
            <a:avLst/>
          </a:prstGeom>
        </p:spPr>
      </p:pic>
      <p:sp>
        <p:nvSpPr>
          <p:cNvPr id="62" name="Shape 33"/>
          <p:cNvSpPr/>
          <p:nvPr/>
        </p:nvSpPr>
        <p:spPr>
          <a:xfrm>
            <a:off x="457200" y="10392519"/>
            <a:ext cx="5524500" cy="552450"/>
          </a:xfrm>
          <a:prstGeom prst="roundRect">
            <a:avLst>
              <a:gd name="adj" fmla="val 27586"/>
            </a:avLst>
          </a:prstGeom>
          <a:ln/>
        </p:spPr>
      </p:sp>
      <p:pic>
        <p:nvPicPr>
          <p:cNvPr id="63" name="Image 27" descr="/var/folders/1y/yzhkrds14j1gm67qjvlds8tm7vvy2b/T/icon-icon-jvld1ewml-1767677845955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19125" y="10573494"/>
            <a:ext cx="190500" cy="190500"/>
          </a:xfrm>
          <a:prstGeom prst="rect">
            <a:avLst/>
          </a:prstGeom>
        </p:spPr>
      </p:pic>
      <p:sp>
        <p:nvSpPr>
          <p:cNvPr id="64" name="Text 34"/>
          <p:cNvSpPr/>
          <p:nvPr/>
        </p:nvSpPr>
        <p:spPr>
          <a:xfrm>
            <a:off x="923925" y="10554444"/>
            <a:ext cx="410631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XS, XS Max, and XR (A12 Bionic) are not supported</a:t>
            </a:r>
            <a:endParaRPr lang="en-US" sz="1200" dirty="0"/>
          </a:p>
        </p:txBody>
      </p:sp>
      <p:sp>
        <p:nvSpPr>
          <p:cNvPr id="65" name="Shape 35"/>
          <p:cNvSpPr/>
          <p:nvPr/>
        </p:nvSpPr>
        <p:spPr>
          <a:xfrm>
            <a:off x="6210300" y="10392519"/>
            <a:ext cx="5524500" cy="552450"/>
          </a:xfrm>
          <a:prstGeom prst="roundRect">
            <a:avLst>
              <a:gd name="adj" fmla="val 27586"/>
            </a:avLst>
          </a:prstGeom>
          <a:ln/>
        </p:spPr>
      </p:sp>
      <p:pic>
        <p:nvPicPr>
          <p:cNvPr id="66" name="Image 28" descr="/var/folders/1y/yzhkrds14j1gm67qjvlds8tm7vvy2b/T/icon-icon-sp4ttrvwx-1767677846030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372225" y="10573494"/>
            <a:ext cx="190500" cy="190500"/>
          </a:xfrm>
          <a:prstGeom prst="rect">
            <a:avLst/>
          </a:prstGeom>
        </p:spPr>
      </p:pic>
      <p:sp>
        <p:nvSpPr>
          <p:cNvPr id="67" name="Text 36"/>
          <p:cNvSpPr/>
          <p:nvPr/>
        </p:nvSpPr>
        <p:spPr>
          <a:xfrm>
            <a:off x="6677025" y="10554444"/>
            <a:ext cx="344065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iOS 26 will be available as a free software update</a:t>
            </a:r>
            <a:endParaRPr lang="en-US" sz="1200" dirty="0"/>
          </a:p>
        </p:txBody>
      </p:sp>
      <p:sp>
        <p:nvSpPr>
          <p:cNvPr id="68" name="Text 37"/>
          <p:cNvSpPr/>
          <p:nvPr/>
        </p:nvSpPr>
        <p:spPr>
          <a:xfrm>
            <a:off x="11607254" y="11011644"/>
            <a:ext cx="402131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15 / 15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0y1ufbf6w-176767784742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0675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50315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Introduction to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iOS 26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457200" y="1295400"/>
            <a:ext cx="5334000" cy="1390650"/>
          </a:xfrm>
          <a:prstGeom prst="roundRect">
            <a:avLst>
              <a:gd name="adj" fmla="val 10959"/>
            </a:avLst>
          </a:prstGeom>
          <a:ln/>
        </p:spPr>
      </p:sp>
      <p:pic>
        <p:nvPicPr>
          <p:cNvPr id="5" name="Image 1" descr="/var/folders/1y/yzhkrds14j1gm67qjvlds8tm7vvy2b/T/icon-icon-7j9yxm7mo-1767677847531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571625"/>
            <a:ext cx="200025" cy="228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47750" y="1533525"/>
            <a:ext cx="459543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Unveiled at WWDC 2025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1047750" y="1914525"/>
            <a:ext cx="4595432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Announced on June 9, 2025 during Apple's annual Worldwide Developers Conference.</a:t>
            </a:r>
            <a:endParaRPr lang="en-US" sz="1350" dirty="0"/>
          </a:p>
        </p:txBody>
      </p:sp>
      <p:sp>
        <p:nvSpPr>
          <p:cNvPr id="8" name="Shape 4"/>
          <p:cNvSpPr/>
          <p:nvPr/>
        </p:nvSpPr>
        <p:spPr>
          <a:xfrm>
            <a:off x="457200" y="2914650"/>
            <a:ext cx="5334000" cy="1390650"/>
          </a:xfrm>
          <a:prstGeom prst="roundRect">
            <a:avLst>
              <a:gd name="adj" fmla="val 10959"/>
            </a:avLst>
          </a:prstGeom>
          <a:ln/>
        </p:spPr>
      </p:sp>
      <p:pic>
        <p:nvPicPr>
          <p:cNvPr id="9" name="Image 2" descr="/var/folders/1y/yzhkrds14j1gm67qjvlds8tm7vvy2b/T/icon-icon-ds6j0cmpy-1767677847606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3190875"/>
            <a:ext cx="228600" cy="2286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76325" y="3152775"/>
            <a:ext cx="456628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New Design Language</a:t>
            </a:r>
            <a:endParaRPr lang="en-US" sz="1800" dirty="0"/>
          </a:p>
        </p:txBody>
      </p:sp>
      <p:sp>
        <p:nvSpPr>
          <p:cNvPr id="11" name="Text 6"/>
          <p:cNvSpPr/>
          <p:nvPr/>
        </p:nvSpPr>
        <p:spPr>
          <a:xfrm>
            <a:off x="1076325" y="3533775"/>
            <a:ext cx="456628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"Liquid Glass" design makes system experiences more expressive and delightful while retaining iOS familiarity.</a:t>
            </a:r>
            <a:endParaRPr lang="en-US" sz="1350" dirty="0"/>
          </a:p>
        </p:txBody>
      </p:sp>
      <p:sp>
        <p:nvSpPr>
          <p:cNvPr id="12" name="Shape 7"/>
          <p:cNvSpPr/>
          <p:nvPr/>
        </p:nvSpPr>
        <p:spPr>
          <a:xfrm>
            <a:off x="6400800" y="1295400"/>
            <a:ext cx="5334000" cy="1657350"/>
          </a:xfrm>
          <a:prstGeom prst="roundRect">
            <a:avLst>
              <a:gd name="adj" fmla="val 9195"/>
            </a:avLst>
          </a:prstGeom>
          <a:ln/>
        </p:spPr>
      </p:sp>
      <p:pic>
        <p:nvPicPr>
          <p:cNvPr id="13" name="Image 3" descr="/var/folders/1y/yzhkrds14j1gm67qjvlds8tm7vvy2b/T/icon-icon-1fujnglk4-1767677847682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8925" y="1571625"/>
            <a:ext cx="200025" cy="2286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991350" y="1533525"/>
            <a:ext cx="459543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Year-Based Naming</a:t>
            </a:r>
            <a:endParaRPr lang="en-US" sz="1800" dirty="0"/>
          </a:p>
        </p:txBody>
      </p:sp>
      <p:sp>
        <p:nvSpPr>
          <p:cNvPr id="15" name="Text 9"/>
          <p:cNvSpPr/>
          <p:nvPr/>
        </p:nvSpPr>
        <p:spPr>
          <a:xfrm>
            <a:off x="6991350" y="1914525"/>
            <a:ext cx="4595432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The "26" signifies the 2025-2026 release season, introducing a new naming convention aligned with year-based strategy.</a:t>
            </a:r>
            <a:endParaRPr lang="en-US" sz="1350" dirty="0"/>
          </a:p>
        </p:txBody>
      </p:sp>
      <p:sp>
        <p:nvSpPr>
          <p:cNvPr id="16" name="Shape 10"/>
          <p:cNvSpPr/>
          <p:nvPr/>
        </p:nvSpPr>
        <p:spPr>
          <a:xfrm>
            <a:off x="6400800" y="3181350"/>
            <a:ext cx="5334000" cy="1657350"/>
          </a:xfrm>
          <a:prstGeom prst="roundRect">
            <a:avLst>
              <a:gd name="adj" fmla="val 9195"/>
            </a:avLst>
          </a:prstGeom>
          <a:ln/>
        </p:spPr>
      </p:sp>
      <p:pic>
        <p:nvPicPr>
          <p:cNvPr id="17" name="Image 4" descr="/var/folders/1y/yzhkrds14j1gm67qjvlds8tm7vvy2b/T/icon-icon-98x4pbica-1767677847757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925" y="3457575"/>
            <a:ext cx="228600" cy="22860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019925" y="3419475"/>
            <a:ext cx="456628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Intelligence</a:t>
            </a:r>
            <a:endParaRPr lang="en-US" sz="1800" dirty="0"/>
          </a:p>
        </p:txBody>
      </p:sp>
      <p:sp>
        <p:nvSpPr>
          <p:cNvPr id="19" name="Text 12"/>
          <p:cNvSpPr/>
          <p:nvPr/>
        </p:nvSpPr>
        <p:spPr>
          <a:xfrm>
            <a:off x="7019925" y="3800475"/>
            <a:ext cx="4566285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Integrates powerful AI capabilities across the system, designed to enhance user productivity with privacy-focused features.</a:t>
            </a:r>
            <a:endParaRPr lang="en-US" sz="1350" dirty="0"/>
          </a:p>
        </p:txBody>
      </p:sp>
      <p:sp>
        <p:nvSpPr>
          <p:cNvPr id="20" name="Shape 13"/>
          <p:cNvSpPr/>
          <p:nvPr/>
        </p:nvSpPr>
        <p:spPr>
          <a:xfrm>
            <a:off x="457200" y="5295900"/>
            <a:ext cx="11277600" cy="1314450"/>
          </a:xfrm>
          <a:prstGeom prst="roundRect">
            <a:avLst>
              <a:gd name="adj" fmla="val 11594"/>
            </a:avLst>
          </a:prstGeom>
          <a:ln/>
        </p:spPr>
      </p:sp>
      <p:pic>
        <p:nvPicPr>
          <p:cNvPr id="21" name="Image 5" descr="/var/folders/1y/yzhkrds14j1gm67qjvlds8tm7vvy2b/T/icon-icon-2ssy78v5z-1767677847834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25" y="5534025"/>
            <a:ext cx="250031" cy="285750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1097756" y="5534025"/>
            <a:ext cx="10606897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i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"iOS 26 shines with the gorgeous new design and meaningful improvements to the features users rely on every day, making iPhone even more helpful."</a:t>
            </a:r>
            <a:endParaRPr lang="en-US" sz="1350" dirty="0"/>
          </a:p>
        </p:txBody>
      </p:sp>
      <p:sp>
        <p:nvSpPr>
          <p:cNvPr id="23" name="Text 15"/>
          <p:cNvSpPr/>
          <p:nvPr/>
        </p:nvSpPr>
        <p:spPr>
          <a:xfrm>
            <a:off x="889778" y="6143625"/>
            <a:ext cx="1060689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— Craig Federighi, Apple's Senior VP of Software Engineering</a:t>
            </a:r>
            <a:endParaRPr lang="en-US" sz="1200" dirty="0"/>
          </a:p>
        </p:txBody>
      </p:sp>
      <p:sp>
        <p:nvSpPr>
          <p:cNvPr id="24" name="Text 16"/>
          <p:cNvSpPr/>
          <p:nvPr/>
        </p:nvSpPr>
        <p:spPr>
          <a:xfrm>
            <a:off x="11669613" y="6677025"/>
            <a:ext cx="338524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 / 15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45i2dlo5n-176767784929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0104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50315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Liquid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Glass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Design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457200" y="1219200"/>
            <a:ext cx="5410200" cy="1390650"/>
          </a:xfrm>
          <a:prstGeom prst="roundRect">
            <a:avLst>
              <a:gd name="adj" fmla="val 10959"/>
            </a:avLst>
          </a:prstGeom>
          <a:ln/>
        </p:spPr>
      </p:sp>
      <p:sp>
        <p:nvSpPr>
          <p:cNvPr id="5" name="Text 2"/>
          <p:cNvSpPr/>
          <p:nvPr/>
        </p:nvSpPr>
        <p:spPr>
          <a:xfrm>
            <a:off x="657225" y="1419225"/>
            <a:ext cx="381000" cy="381000"/>
          </a:xfrm>
          <a:prstGeom prst="roundRect">
            <a:avLst>
              <a:gd name="adj" fmla="val 240000"/>
            </a:avLst>
          </a:prstGeom>
          <a:solidFill>
            <a:srgbClr val="007AFF">
              <a:alpha val="1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6" name="Image 1" descr="/var/folders/1y/yzhkrds14j1gm67qjvlds8tm7vvy2b/T/icon-icon-a5v0thuzp-1767677849406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1514475"/>
            <a:ext cx="190500" cy="1905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90625" y="1419225"/>
            <a:ext cx="456628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Depth &amp; Vitality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1190625" y="1724025"/>
            <a:ext cx="456628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Translucent, glass-like elements that reflect and refract surroundings, replacing the flatter design of previous iOS versions.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457200" y="2762250"/>
            <a:ext cx="5410200" cy="1162050"/>
          </a:xfrm>
          <a:prstGeom prst="roundRect">
            <a:avLst>
              <a:gd name="adj" fmla="val 13115"/>
            </a:avLst>
          </a:prstGeom>
          <a:ln/>
        </p:spPr>
      </p:sp>
      <p:sp>
        <p:nvSpPr>
          <p:cNvPr id="10" name="Text 6"/>
          <p:cNvSpPr/>
          <p:nvPr/>
        </p:nvSpPr>
        <p:spPr>
          <a:xfrm>
            <a:off x="657225" y="2962275"/>
            <a:ext cx="381000" cy="381000"/>
          </a:xfrm>
          <a:prstGeom prst="roundRect">
            <a:avLst>
              <a:gd name="adj" fmla="val 240000"/>
            </a:avLst>
          </a:prstGeom>
          <a:solidFill>
            <a:srgbClr val="007AFF">
              <a:alpha val="1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11" name="Image 2" descr="/var/folders/1y/yzhkrds14j1gm67qjvlds8tm7vvy2b/T/icon-icon-8jawempq1-1767677849481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88" y="3057525"/>
            <a:ext cx="142875" cy="19050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190625" y="2962275"/>
            <a:ext cx="456628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System-Wide Application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1190625" y="3267075"/>
            <a:ext cx="456628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Applied to controls, navigation, app icons, widgets, Lock Screen, Home Screen, notifications, and Control Center.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457200" y="4076700"/>
            <a:ext cx="5410200" cy="1162050"/>
          </a:xfrm>
          <a:prstGeom prst="roundRect">
            <a:avLst>
              <a:gd name="adj" fmla="val 13115"/>
            </a:avLst>
          </a:prstGeom>
          <a:ln/>
        </p:spPr>
      </p:sp>
      <p:sp>
        <p:nvSpPr>
          <p:cNvPr id="15" name="Text 10"/>
          <p:cNvSpPr/>
          <p:nvPr/>
        </p:nvSpPr>
        <p:spPr>
          <a:xfrm>
            <a:off x="657225" y="4276725"/>
            <a:ext cx="381000" cy="381000"/>
          </a:xfrm>
          <a:prstGeom prst="roundRect">
            <a:avLst>
              <a:gd name="adj" fmla="val 240000"/>
            </a:avLst>
          </a:prstGeom>
          <a:solidFill>
            <a:srgbClr val="007AFF">
              <a:alpha val="1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16" name="Image 3" descr="/var/folders/1y/yzhkrds14j1gm67qjvlds8tm7vvy2b/T/icon-icon-eyf5vczcv-176767784956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75" y="4371975"/>
            <a:ext cx="190500" cy="19050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190625" y="4276725"/>
            <a:ext cx="456628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Refined Controls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1190625" y="4581525"/>
            <a:ext cx="456628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Controls and toolbars feature more rounded corners on a distinct functional layer designed to sit above apps.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457200" y="5391150"/>
            <a:ext cx="5410200" cy="1162050"/>
          </a:xfrm>
          <a:prstGeom prst="roundRect">
            <a:avLst>
              <a:gd name="adj" fmla="val 13115"/>
            </a:avLst>
          </a:prstGeom>
          <a:ln/>
        </p:spPr>
      </p:sp>
      <p:sp>
        <p:nvSpPr>
          <p:cNvPr id="20" name="Text 14"/>
          <p:cNvSpPr/>
          <p:nvPr/>
        </p:nvSpPr>
        <p:spPr>
          <a:xfrm>
            <a:off x="657225" y="5591175"/>
            <a:ext cx="381000" cy="381000"/>
          </a:xfrm>
          <a:prstGeom prst="roundRect">
            <a:avLst>
              <a:gd name="adj" fmla="val 240000"/>
            </a:avLst>
          </a:prstGeom>
          <a:solidFill>
            <a:srgbClr val="007AFF">
              <a:alpha val="1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21" name="Image 4" descr="/var/folders/1y/yzhkrds14j1gm67qjvlds8tm7vvy2b/T/icon-icon-kbcwtftud-176767784964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663" y="5686425"/>
            <a:ext cx="238125" cy="19050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1190625" y="5591175"/>
            <a:ext cx="456628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Developer Integration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1190625" y="5895975"/>
            <a:ext cx="456628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Updated APIs allow developers to incorporate Liquid Glass materials and components into their apps for a cohesive look.</a:t>
            </a:r>
            <a:endParaRPr lang="en-US" sz="1200" dirty="0"/>
          </a:p>
        </p:txBody>
      </p:sp>
      <p:sp>
        <p:nvSpPr>
          <p:cNvPr id="24" name="Shape 17"/>
          <p:cNvSpPr/>
          <p:nvPr/>
        </p:nvSpPr>
        <p:spPr>
          <a:xfrm>
            <a:off x="5867400" y="1318617"/>
            <a:ext cx="1755130" cy="361950"/>
          </a:xfrm>
          <a:prstGeom prst="roundRect">
            <a:avLst>
              <a:gd name="adj" fmla="val 26313158"/>
            </a:avLst>
          </a:prstGeom>
          <a:ln/>
        </p:spPr>
      </p:sp>
      <p:sp>
        <p:nvSpPr>
          <p:cNvPr id="25" name="Text 18"/>
          <p:cNvSpPr/>
          <p:nvPr/>
        </p:nvSpPr>
        <p:spPr>
          <a:xfrm>
            <a:off x="6029325" y="1404342"/>
            <a:ext cx="1459906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Inspired by visionOS</a:t>
            </a:r>
            <a:endParaRPr lang="en-US" sz="1050" dirty="0"/>
          </a:p>
        </p:txBody>
      </p:sp>
      <p:pic>
        <p:nvPicPr>
          <p:cNvPr id="26" name="Image 5" descr="/var/folders/1y/yzhkrds14j1gm67qjvlds8tm7vvy2b/T/icon-icon-fr942zopy-1767677849753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9325" y="1432917"/>
            <a:ext cx="100013" cy="133350"/>
          </a:xfrm>
          <a:prstGeom prst="rect">
            <a:avLst/>
          </a:prstGeom>
        </p:spPr>
      </p:pic>
      <p:sp>
        <p:nvSpPr>
          <p:cNvPr id="27" name="Shape 19"/>
          <p:cNvSpPr/>
          <p:nvPr/>
        </p:nvSpPr>
        <p:spPr>
          <a:xfrm>
            <a:off x="6324600" y="1775817"/>
            <a:ext cx="5410200" cy="3515767"/>
          </a:xfrm>
          <a:prstGeom prst="roundRect">
            <a:avLst>
              <a:gd name="adj" fmla="val 6502"/>
            </a:avLst>
          </a:prstGeom>
          <a:ln/>
        </p:spPr>
      </p:sp>
      <p:pic>
        <p:nvPicPr>
          <p:cNvPr id="28" name="Image 6" descr="https://picture-search.skywork.ai/aippt/image/sheet/8ae6685ae1bc4ba48154ff7a6c6f649e_crop.jp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8425" y="1899642"/>
            <a:ext cx="5162550" cy="3268117"/>
          </a:xfrm>
          <a:prstGeom prst="rect">
            <a:avLst/>
          </a:prstGeom>
        </p:spPr>
      </p:pic>
      <p:sp>
        <p:nvSpPr>
          <p:cNvPr id="29" name="Shape 20"/>
          <p:cNvSpPr/>
          <p:nvPr/>
        </p:nvSpPr>
        <p:spPr>
          <a:xfrm>
            <a:off x="7200900" y="5443984"/>
            <a:ext cx="3657600" cy="552450"/>
          </a:xfrm>
          <a:prstGeom prst="roundRect">
            <a:avLst>
              <a:gd name="adj" fmla="val 20690"/>
            </a:avLst>
          </a:prstGeom>
          <a:ln/>
        </p:spPr>
      </p:sp>
      <p:sp>
        <p:nvSpPr>
          <p:cNvPr id="30" name="Text 21"/>
          <p:cNvSpPr/>
          <p:nvPr/>
        </p:nvSpPr>
        <p:spPr>
          <a:xfrm>
            <a:off x="7329488" y="5529709"/>
            <a:ext cx="34004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Lock Screen showing spatial scenes and depth effects with Liquid Glass design</a:t>
            </a:r>
            <a:endParaRPr lang="en-US" sz="1050" dirty="0"/>
          </a:p>
        </p:txBody>
      </p:sp>
      <p:sp>
        <p:nvSpPr>
          <p:cNvPr id="31" name="Text 22"/>
          <p:cNvSpPr/>
          <p:nvPr/>
        </p:nvSpPr>
        <p:spPr>
          <a:xfrm>
            <a:off x="11666488" y="6619875"/>
            <a:ext cx="34171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 / 15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2026-01-06T05:37:43Z</dcterms:created>
  <dcterms:modified xsi:type="dcterms:W3CDTF">2026-01-06T05:37:43Z</dcterms:modified>
</cp:coreProperties>
</file>